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sldIdLst>
    <p:sldId id="270" r:id="rId6"/>
    <p:sldId id="275" r:id="rId7"/>
    <p:sldId id="256" r:id="rId8"/>
    <p:sldId id="273" r:id="rId9"/>
    <p:sldId id="276" r:id="rId10"/>
    <p:sldId id="274" r:id="rId11"/>
    <p:sldId id="277" r:id="rId12"/>
    <p:sldId id="278" r:id="rId13"/>
    <p:sldId id="279" r:id="rId14"/>
    <p:sldId id="272" r:id="rId15"/>
    <p:sldId id="280" r:id="rId16"/>
    <p:sldId id="267" r:id="rId17"/>
    <p:sldId id="266" r:id="rId18"/>
    <p:sldId id="290" r:id="rId19"/>
    <p:sldId id="283" r:id="rId20"/>
    <p:sldId id="271" r:id="rId21"/>
    <p:sldId id="281" r:id="rId22"/>
    <p:sldId id="282" r:id="rId23"/>
    <p:sldId id="284" r:id="rId24"/>
    <p:sldId id="286" r:id="rId25"/>
    <p:sldId id="289" r:id="rId26"/>
    <p:sldId id="268" r:id="rId27"/>
    <p:sldId id="288" r:id="rId28"/>
    <p:sldId id="264" r:id="rId2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B69A1C-F704-CA43-86D4-D60F478200CD}" v="3" dt="2020-06-02T13:34:11.5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4C1D4C05-083F-40E6-89AA-E9C612D96090}" type="datetimeFigureOut">
              <a:rPr lang="it-IT" smtClean="0"/>
              <a:t>14/07/2020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3996EDA-FDCE-41AC-A0B7-C608F250BFC1}" type="slidenum">
              <a:rPr lang="it-IT" smtClean="0"/>
              <a:t>‹N›</a:t>
            </a:fld>
            <a:endParaRPr lang="it-IT"/>
          </a:p>
        </p:txBody>
      </p:sp>
    </p:spTree>
    <p:extLst>
      <p:ext uri="{BB962C8B-B14F-4D97-AF65-F5344CB8AC3E}">
        <p14:creationId xmlns:p14="http://schemas.microsoft.com/office/powerpoint/2010/main" val="3960391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C1D4C05-083F-40E6-89AA-E9C612D96090}" type="datetimeFigureOut">
              <a:rPr lang="it-IT" smtClean="0"/>
              <a:t>14/07/2020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3996EDA-FDCE-41AC-A0B7-C608F250BFC1}" type="slidenum">
              <a:rPr lang="it-IT" smtClean="0"/>
              <a:t>‹N›</a:t>
            </a:fld>
            <a:endParaRPr lang="it-IT"/>
          </a:p>
        </p:txBody>
      </p:sp>
    </p:spTree>
    <p:extLst>
      <p:ext uri="{BB962C8B-B14F-4D97-AF65-F5344CB8AC3E}">
        <p14:creationId xmlns:p14="http://schemas.microsoft.com/office/powerpoint/2010/main" val="1022134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C1D4C05-083F-40E6-89AA-E9C612D96090}" type="datetimeFigureOut">
              <a:rPr lang="it-IT" smtClean="0"/>
              <a:t>14/07/2020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3996EDA-FDCE-41AC-A0B7-C608F250BFC1}" type="slidenum">
              <a:rPr lang="it-IT" smtClean="0"/>
              <a:t>‹N›</a:t>
            </a:fld>
            <a:endParaRPr lang="it-IT"/>
          </a:p>
        </p:txBody>
      </p:sp>
    </p:spTree>
    <p:extLst>
      <p:ext uri="{BB962C8B-B14F-4D97-AF65-F5344CB8AC3E}">
        <p14:creationId xmlns:p14="http://schemas.microsoft.com/office/powerpoint/2010/main" val="2198300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it-IT"/>
              <a:t>Fare clic per modificare lo stile del titolo dello schema</a:t>
            </a:r>
            <a:endParaRPr lang="en-US"/>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7" name="Date Placeholder 6"/>
          <p:cNvSpPr>
            <a:spLocks noGrp="1"/>
          </p:cNvSpPr>
          <p:nvPr>
            <p:ph type="dt" sz="half" idx="10"/>
          </p:nvPr>
        </p:nvSpPr>
        <p:spPr/>
        <p:txBody>
          <a:bodyPr/>
          <a:lstStyle/>
          <a:p>
            <a:fld id="{1160EA64-D806-43AC-9DF2-F8C432F32B4C}" type="datetimeFigureOut">
              <a:rPr lang="en-US" dirty="0"/>
              <a:t>7/14/2020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‹N›</a:t>
            </a:fld>
            <a:endParaRPr lang="en-US"/>
          </a:p>
        </p:txBody>
      </p:sp>
    </p:spTree>
    <p:extLst>
      <p:ext uri="{BB962C8B-B14F-4D97-AF65-F5344CB8AC3E}">
        <p14:creationId xmlns:p14="http://schemas.microsoft.com/office/powerpoint/2010/main" val="1591411879"/>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p>
            <a:fld id="{F070A7B3-6521-4DCA-87E5-044747A908C1}" type="datetimeFigureOut">
              <a:rPr lang="en-US" dirty="0"/>
              <a:t>7/14/2020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‹N›</a:t>
            </a:fld>
            <a:endParaRPr lang="en-US"/>
          </a:p>
        </p:txBody>
      </p:sp>
    </p:spTree>
    <p:extLst>
      <p:ext uri="{BB962C8B-B14F-4D97-AF65-F5344CB8AC3E}">
        <p14:creationId xmlns:p14="http://schemas.microsoft.com/office/powerpoint/2010/main" val="2141642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it-IT"/>
              <a:t>Fare clic per modificare lo stile del titolo dello schema</a:t>
            </a:r>
            <a:endParaRPr lang="en-US"/>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1160EA64-D806-43AC-9DF2-F8C432F32B4C}" type="datetimeFigureOut">
              <a:rPr lang="en-US" dirty="0"/>
              <a:t>7/14/2020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‹N›</a:t>
            </a:fld>
            <a:endParaRPr lang="en-US"/>
          </a:p>
        </p:txBody>
      </p:sp>
    </p:spTree>
    <p:extLst>
      <p:ext uri="{BB962C8B-B14F-4D97-AF65-F5344CB8AC3E}">
        <p14:creationId xmlns:p14="http://schemas.microsoft.com/office/powerpoint/2010/main" val="292893750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sz="half" idx="1"/>
          </p:nvPr>
        </p:nvSpPr>
        <p:spPr>
          <a:xfrm>
            <a:off x="1581912" y="2638044"/>
            <a:ext cx="4271771" cy="310198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6338315" y="2638044"/>
            <a:ext cx="4270247" cy="310198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8" name="Date Placeholder 7"/>
          <p:cNvSpPr>
            <a:spLocks noGrp="1"/>
          </p:cNvSpPr>
          <p:nvPr>
            <p:ph type="dt" sz="half" idx="10"/>
          </p:nvPr>
        </p:nvSpPr>
        <p:spPr/>
        <p:txBody>
          <a:bodyPr/>
          <a:lstStyle/>
          <a:p>
            <a:fld id="{AB134690-1557-4C89-A502-4959FE7FAD70}" type="datetimeFigureOut">
              <a:rPr lang="en-US" dirty="0"/>
              <a:t>7/14/2020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‹N›</a:t>
            </a:fld>
            <a:endParaRPr lang="en-US"/>
          </a:p>
        </p:txBody>
      </p:sp>
    </p:spTree>
    <p:extLst>
      <p:ext uri="{BB962C8B-B14F-4D97-AF65-F5344CB8AC3E}">
        <p14:creationId xmlns:p14="http://schemas.microsoft.com/office/powerpoint/2010/main" val="1537954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583436" y="3143250"/>
            <a:ext cx="4270248" cy="259677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4F7D4976-E339-4826-83B7-FBD03F55ECF8}" type="datetimeFigureOut">
              <a:rPr lang="en-US" dirty="0"/>
              <a:t>7/14/2020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t>‹N›</a:t>
            </a:fld>
            <a:endParaRPr lang="en-US"/>
          </a:p>
        </p:txBody>
      </p:sp>
      <p:sp>
        <p:nvSpPr>
          <p:cNvPr id="10" name="Title 9"/>
          <p:cNvSpPr>
            <a:spLocks noGrp="1"/>
          </p:cNvSpPr>
          <p:nvPr>
            <p:ph type="title"/>
          </p:nvPr>
        </p:nvSpPr>
        <p:spPr/>
        <p:txBody>
          <a:bodyPr/>
          <a:lstStyle/>
          <a:p>
            <a:r>
              <a:rPr lang="it-IT"/>
              <a:t>Fare clic per modificare lo stile del titolo dello schema</a:t>
            </a:r>
            <a:endParaRPr lang="en-US"/>
          </a:p>
        </p:txBody>
      </p:sp>
    </p:spTree>
    <p:extLst>
      <p:ext uri="{BB962C8B-B14F-4D97-AF65-F5344CB8AC3E}">
        <p14:creationId xmlns:p14="http://schemas.microsoft.com/office/powerpoint/2010/main" val="4248471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Date Placeholder 2"/>
          <p:cNvSpPr>
            <a:spLocks noGrp="1"/>
          </p:cNvSpPr>
          <p:nvPr>
            <p:ph type="dt" sz="half" idx="10"/>
          </p:nvPr>
        </p:nvSpPr>
        <p:spPr/>
        <p:txBody>
          <a:bodyPr/>
          <a:lstStyle/>
          <a:p>
            <a:fld id="{E1037C31-9E7A-4F99-8774-A0E530DE1A42}" type="datetimeFigureOut">
              <a:rPr lang="en-US" dirty="0"/>
              <a:t>7/14/2020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dirty="0"/>
              <a:t>‹N›</a:t>
            </a:fld>
            <a:endParaRPr lang="en-US"/>
          </a:p>
        </p:txBody>
      </p:sp>
    </p:spTree>
    <p:extLst>
      <p:ext uri="{BB962C8B-B14F-4D97-AF65-F5344CB8AC3E}">
        <p14:creationId xmlns:p14="http://schemas.microsoft.com/office/powerpoint/2010/main" val="945861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7/14/2020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7A6979-0714-4377-B894-6BE4C2D6E202}" type="slidenum">
              <a:rPr lang="en-US" dirty="0"/>
              <a:t>‹N›</a:t>
            </a:fld>
            <a:endParaRPr lang="en-US"/>
          </a:p>
        </p:txBody>
      </p:sp>
    </p:spTree>
    <p:extLst>
      <p:ext uri="{BB962C8B-B14F-4D97-AF65-F5344CB8AC3E}">
        <p14:creationId xmlns:p14="http://schemas.microsoft.com/office/powerpoint/2010/main" val="2214560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it-IT"/>
              <a:t>Fare clic per modificare lo stile del titolo dello schema</a:t>
            </a:r>
            <a:endParaRPr lang="en-US"/>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9" name="Date Placeholder 8"/>
          <p:cNvSpPr>
            <a:spLocks noGrp="1"/>
          </p:cNvSpPr>
          <p:nvPr>
            <p:ph type="dt" sz="half" idx="10"/>
          </p:nvPr>
        </p:nvSpPr>
        <p:spPr/>
        <p:txBody>
          <a:bodyPr/>
          <a:lstStyle/>
          <a:p>
            <a:fld id="{D1BE4249-C0D0-4B06-8692-E8BB871AF643}" type="datetimeFigureOut">
              <a:rPr lang="en-US" dirty="0"/>
              <a:t>7/14/2020</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8A7A6979-0714-4377-B894-6BE4C2D6E202}" type="slidenum">
              <a:rPr lang="en-US" dirty="0"/>
              <a:t>‹N›</a:t>
            </a:fld>
            <a:endParaRPr lang="en-US"/>
          </a:p>
        </p:txBody>
      </p:sp>
    </p:spTree>
    <p:extLst>
      <p:ext uri="{BB962C8B-B14F-4D97-AF65-F5344CB8AC3E}">
        <p14:creationId xmlns:p14="http://schemas.microsoft.com/office/powerpoint/2010/main" val="1621196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C1D4C05-083F-40E6-89AA-E9C612D96090}" type="datetimeFigureOut">
              <a:rPr lang="it-IT" smtClean="0"/>
              <a:t>14/07/2020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3996EDA-FDCE-41AC-A0B7-C608F250BFC1}" type="slidenum">
              <a:rPr lang="it-IT" smtClean="0"/>
              <a:t>‹N›</a:t>
            </a:fld>
            <a:endParaRPr lang="it-IT"/>
          </a:p>
        </p:txBody>
      </p:sp>
    </p:spTree>
    <p:extLst>
      <p:ext uri="{BB962C8B-B14F-4D97-AF65-F5344CB8AC3E}">
        <p14:creationId xmlns:p14="http://schemas.microsoft.com/office/powerpoint/2010/main" val="3672025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it-IT"/>
              <a:t>Fare clic per modificare lo stile del titolo dello schema</a:t>
            </a:r>
            <a:endParaRPr lang="en-US"/>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7/14/2020</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‹N›</a:t>
            </a:fld>
            <a:endParaRPr lang="en-US"/>
          </a:p>
        </p:txBody>
      </p:sp>
    </p:spTree>
    <p:extLst>
      <p:ext uri="{BB962C8B-B14F-4D97-AF65-F5344CB8AC3E}">
        <p14:creationId xmlns:p14="http://schemas.microsoft.com/office/powerpoint/2010/main" val="4313614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E9F9C37B-1D36-470B-8223-D6C91242EC14}" type="datetimeFigureOut">
              <a:rPr lang="en-US" dirty="0"/>
              <a:t>7/14/2020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‹N›</a:t>
            </a:fld>
            <a:endParaRPr lang="en-US"/>
          </a:p>
        </p:txBody>
      </p:sp>
    </p:spTree>
    <p:extLst>
      <p:ext uri="{BB962C8B-B14F-4D97-AF65-F5344CB8AC3E}">
        <p14:creationId xmlns:p14="http://schemas.microsoft.com/office/powerpoint/2010/main" val="2299325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it-IT"/>
              <a:t>Fare clic per modificare lo stile del titolo dello schema</a:t>
            </a:r>
            <a:endParaRPr lang="en-US"/>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67C6F52A-A82B-47A2-A83A-8C4C91F2D59F}" type="datetimeFigureOut">
              <a:rPr lang="en-US" dirty="0"/>
              <a:t>7/14/2020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‹N›</a:t>
            </a:fld>
            <a:endParaRPr lang="en-US"/>
          </a:p>
        </p:txBody>
      </p:sp>
    </p:spTree>
    <p:extLst>
      <p:ext uri="{BB962C8B-B14F-4D97-AF65-F5344CB8AC3E}">
        <p14:creationId xmlns:p14="http://schemas.microsoft.com/office/powerpoint/2010/main" val="1451522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4C1D4C05-083F-40E6-89AA-E9C612D96090}" type="datetimeFigureOut">
              <a:rPr lang="it-IT" smtClean="0"/>
              <a:t>14/07/2020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3996EDA-FDCE-41AC-A0B7-C608F250BFC1}" type="slidenum">
              <a:rPr lang="it-IT" smtClean="0"/>
              <a:t>‹N›</a:t>
            </a:fld>
            <a:endParaRPr lang="it-IT"/>
          </a:p>
        </p:txBody>
      </p:sp>
    </p:spTree>
    <p:extLst>
      <p:ext uri="{BB962C8B-B14F-4D97-AF65-F5344CB8AC3E}">
        <p14:creationId xmlns:p14="http://schemas.microsoft.com/office/powerpoint/2010/main" val="3363531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4C1D4C05-083F-40E6-89AA-E9C612D96090}" type="datetimeFigureOut">
              <a:rPr lang="it-IT" smtClean="0"/>
              <a:t>14/07/2020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3996EDA-FDCE-41AC-A0B7-C608F250BFC1}" type="slidenum">
              <a:rPr lang="it-IT" smtClean="0"/>
              <a:t>‹N›</a:t>
            </a:fld>
            <a:endParaRPr lang="it-IT"/>
          </a:p>
        </p:txBody>
      </p:sp>
    </p:spTree>
    <p:extLst>
      <p:ext uri="{BB962C8B-B14F-4D97-AF65-F5344CB8AC3E}">
        <p14:creationId xmlns:p14="http://schemas.microsoft.com/office/powerpoint/2010/main" val="2516198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4C1D4C05-083F-40E6-89AA-E9C612D96090}" type="datetimeFigureOut">
              <a:rPr lang="it-IT" smtClean="0"/>
              <a:t>14/07/2020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3996EDA-FDCE-41AC-A0B7-C608F250BFC1}" type="slidenum">
              <a:rPr lang="it-IT" smtClean="0"/>
              <a:t>‹N›</a:t>
            </a:fld>
            <a:endParaRPr lang="it-IT"/>
          </a:p>
        </p:txBody>
      </p:sp>
    </p:spTree>
    <p:extLst>
      <p:ext uri="{BB962C8B-B14F-4D97-AF65-F5344CB8AC3E}">
        <p14:creationId xmlns:p14="http://schemas.microsoft.com/office/powerpoint/2010/main" val="3004934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4C1D4C05-083F-40E6-89AA-E9C612D96090}" type="datetimeFigureOut">
              <a:rPr lang="it-IT" smtClean="0"/>
              <a:t>14/07/2020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3996EDA-FDCE-41AC-A0B7-C608F250BFC1}" type="slidenum">
              <a:rPr lang="it-IT" smtClean="0"/>
              <a:t>‹N›</a:t>
            </a:fld>
            <a:endParaRPr lang="it-IT"/>
          </a:p>
        </p:txBody>
      </p:sp>
    </p:spTree>
    <p:extLst>
      <p:ext uri="{BB962C8B-B14F-4D97-AF65-F5344CB8AC3E}">
        <p14:creationId xmlns:p14="http://schemas.microsoft.com/office/powerpoint/2010/main" val="2843576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C1D4C05-083F-40E6-89AA-E9C612D96090}" type="datetimeFigureOut">
              <a:rPr lang="it-IT" smtClean="0"/>
              <a:t>14/07/2020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3996EDA-FDCE-41AC-A0B7-C608F250BFC1}" type="slidenum">
              <a:rPr lang="it-IT" smtClean="0"/>
              <a:t>‹N›</a:t>
            </a:fld>
            <a:endParaRPr lang="it-IT"/>
          </a:p>
        </p:txBody>
      </p:sp>
    </p:spTree>
    <p:extLst>
      <p:ext uri="{BB962C8B-B14F-4D97-AF65-F5344CB8AC3E}">
        <p14:creationId xmlns:p14="http://schemas.microsoft.com/office/powerpoint/2010/main" val="3085390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4C1D4C05-083F-40E6-89AA-E9C612D96090}" type="datetimeFigureOut">
              <a:rPr lang="it-IT" smtClean="0"/>
              <a:t>14/07/2020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3996EDA-FDCE-41AC-A0B7-C608F250BFC1}" type="slidenum">
              <a:rPr lang="it-IT" smtClean="0"/>
              <a:t>‹N›</a:t>
            </a:fld>
            <a:endParaRPr lang="it-IT"/>
          </a:p>
        </p:txBody>
      </p:sp>
    </p:spTree>
    <p:extLst>
      <p:ext uri="{BB962C8B-B14F-4D97-AF65-F5344CB8AC3E}">
        <p14:creationId xmlns:p14="http://schemas.microsoft.com/office/powerpoint/2010/main" val="1753210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4C1D4C05-083F-40E6-89AA-E9C612D96090}" type="datetimeFigureOut">
              <a:rPr lang="it-IT" smtClean="0"/>
              <a:t>14/07/2020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3996EDA-FDCE-41AC-A0B7-C608F250BFC1}" type="slidenum">
              <a:rPr lang="it-IT" smtClean="0"/>
              <a:t>‹N›</a:t>
            </a:fld>
            <a:endParaRPr lang="it-IT"/>
          </a:p>
        </p:txBody>
      </p:sp>
    </p:spTree>
    <p:extLst>
      <p:ext uri="{BB962C8B-B14F-4D97-AF65-F5344CB8AC3E}">
        <p14:creationId xmlns:p14="http://schemas.microsoft.com/office/powerpoint/2010/main" val="4183515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1D4C05-083F-40E6-89AA-E9C612D96090}" type="datetimeFigureOut">
              <a:rPr lang="it-IT" smtClean="0"/>
              <a:t>14/07/2020</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96EDA-FDCE-41AC-A0B7-C608F250BFC1}" type="slidenum">
              <a:rPr lang="it-IT" smtClean="0"/>
              <a:t>‹N›</a:t>
            </a:fld>
            <a:endParaRPr lang="it-IT"/>
          </a:p>
        </p:txBody>
      </p:sp>
    </p:spTree>
    <p:extLst>
      <p:ext uri="{BB962C8B-B14F-4D97-AF65-F5344CB8AC3E}">
        <p14:creationId xmlns:p14="http://schemas.microsoft.com/office/powerpoint/2010/main" val="2691269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it-IT"/>
              <a:t>Fare clic per modificare lo stile del titolo dello schema</a:t>
            </a:r>
            <a:endParaRPr lang="en-US"/>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7/14/2020</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‹N›</a:t>
            </a:fld>
            <a:endParaRPr lang="en-US"/>
          </a:p>
        </p:txBody>
      </p:sp>
    </p:spTree>
    <p:extLst>
      <p:ext uri="{BB962C8B-B14F-4D97-AF65-F5344CB8AC3E}">
        <p14:creationId xmlns:p14="http://schemas.microsoft.com/office/powerpoint/2010/main" val="8528210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2AD7556-C90D-4946-8E4E-1E79D5B3D2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2" name="Rectangle 11">
            <a:extLst>
              <a:ext uri="{FF2B5EF4-FFF2-40B4-BE49-F238E27FC236}">
                <a16:creationId xmlns:a16="http://schemas.microsoft.com/office/drawing/2014/main" id="{DBB0CC56-54B2-4AE0-87C5-296E78A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5"/>
            <a:ext cx="12192000" cy="2615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olo 1">
            <a:extLst>
              <a:ext uri="{FF2B5EF4-FFF2-40B4-BE49-F238E27FC236}">
                <a16:creationId xmlns:a16="http://schemas.microsoft.com/office/drawing/2014/main" id="{6CEE05F5-7515-C34F-9889-2AE7AFBB024C}"/>
              </a:ext>
            </a:extLst>
          </p:cNvPr>
          <p:cNvSpPr>
            <a:spLocks noGrp="1"/>
          </p:cNvSpPr>
          <p:nvPr>
            <p:ph type="ctrTitle"/>
          </p:nvPr>
        </p:nvSpPr>
        <p:spPr>
          <a:xfrm>
            <a:off x="1600200" y="3418891"/>
            <a:ext cx="8991600" cy="1645920"/>
          </a:xfrm>
        </p:spPr>
        <p:txBody>
          <a:bodyPr>
            <a:normAutofit/>
          </a:bodyPr>
          <a:lstStyle/>
          <a:p>
            <a:r>
              <a:rPr lang="it-IT" sz="2800" err="1"/>
              <a:t>Iconic</a:t>
            </a:r>
            <a:r>
              <a:rPr lang="it-IT" sz="2800"/>
              <a:t> </a:t>
            </a:r>
            <a:r>
              <a:rPr lang="it-IT" sz="2800" err="1"/>
              <a:t>mont</a:t>
            </a:r>
            <a:r>
              <a:rPr lang="it-IT" sz="2800"/>
              <a:t> </a:t>
            </a:r>
            <a:r>
              <a:rPr lang="it-IT" sz="2800" err="1"/>
              <a:t>blanc</a:t>
            </a:r>
            <a:r>
              <a:rPr lang="it-IT" sz="2800"/>
              <a:t>: a </a:t>
            </a:r>
            <a:r>
              <a:rPr lang="it-IT" sz="2800" err="1"/>
              <a:t>romantic</a:t>
            </a:r>
            <a:r>
              <a:rPr lang="it-IT" sz="2800"/>
              <a:t> source of </a:t>
            </a:r>
            <a:r>
              <a:rPr lang="it-IT" sz="2800" err="1"/>
              <a:t>inspiration</a:t>
            </a:r>
            <a:r>
              <a:rPr lang="it-IT" sz="2800"/>
              <a:t> </a:t>
            </a:r>
          </a:p>
        </p:txBody>
      </p:sp>
      <p:sp>
        <p:nvSpPr>
          <p:cNvPr id="3" name="Sottotitolo 2">
            <a:extLst>
              <a:ext uri="{FF2B5EF4-FFF2-40B4-BE49-F238E27FC236}">
                <a16:creationId xmlns:a16="http://schemas.microsoft.com/office/drawing/2014/main" id="{E19E0F6D-FF41-DF4F-B3BF-903497A489CD}"/>
              </a:ext>
            </a:extLst>
          </p:cNvPr>
          <p:cNvSpPr>
            <a:spLocks noGrp="1"/>
          </p:cNvSpPr>
          <p:nvPr>
            <p:ph type="subTitle" idx="1"/>
          </p:nvPr>
        </p:nvSpPr>
        <p:spPr>
          <a:xfrm>
            <a:off x="1600200" y="5384690"/>
            <a:ext cx="8991600" cy="1280576"/>
          </a:xfrm>
        </p:spPr>
        <p:txBody>
          <a:bodyPr>
            <a:normAutofit lnSpcReduction="10000"/>
          </a:bodyPr>
          <a:lstStyle/>
          <a:p>
            <a:pPr>
              <a:lnSpc>
                <a:spcPct val="90000"/>
              </a:lnSpc>
            </a:pPr>
            <a:r>
              <a:rPr lang="it-IT" sz="2400">
                <a:solidFill>
                  <a:schemeClr val="bg1"/>
                </a:solidFill>
              </a:rPr>
              <a:t>Lingua e cultura inglese I (LT) – A.A. 2019/2020</a:t>
            </a:r>
          </a:p>
          <a:p>
            <a:pPr>
              <a:lnSpc>
                <a:spcPct val="90000"/>
              </a:lnSpc>
            </a:pPr>
            <a:r>
              <a:rPr lang="it-IT" sz="2400">
                <a:solidFill>
                  <a:schemeClr val="bg1"/>
                </a:solidFill>
              </a:rPr>
              <a:t>Rosalie C. Crawford –  r.crawford@univda.it</a:t>
            </a:r>
          </a:p>
          <a:p>
            <a:pPr>
              <a:lnSpc>
                <a:spcPct val="90000"/>
              </a:lnSpc>
            </a:pPr>
            <a:r>
              <a:rPr lang="it-IT" sz="2400" err="1">
                <a:solidFill>
                  <a:schemeClr val="bg1"/>
                </a:solidFill>
              </a:rPr>
              <a:t>Thursday</a:t>
            </a:r>
            <a:r>
              <a:rPr lang="it-IT" sz="2400">
                <a:solidFill>
                  <a:schemeClr val="bg1"/>
                </a:solidFill>
              </a:rPr>
              <a:t>, </a:t>
            </a:r>
            <a:r>
              <a:rPr lang="it-IT" sz="2400" err="1">
                <a:solidFill>
                  <a:schemeClr val="bg1"/>
                </a:solidFill>
              </a:rPr>
              <a:t>December</a:t>
            </a:r>
            <a:r>
              <a:rPr lang="it-IT" sz="2400">
                <a:solidFill>
                  <a:schemeClr val="bg1"/>
                </a:solidFill>
              </a:rPr>
              <a:t> 5th, 2019</a:t>
            </a:r>
          </a:p>
          <a:p>
            <a:pPr>
              <a:lnSpc>
                <a:spcPct val="90000"/>
              </a:lnSpc>
            </a:pPr>
            <a:endParaRPr lang="it-IT" sz="800">
              <a:solidFill>
                <a:srgbClr val="FFFFFF"/>
              </a:solidFill>
            </a:endParaRPr>
          </a:p>
        </p:txBody>
      </p:sp>
      <p:pic>
        <p:nvPicPr>
          <p:cNvPr id="5" name="Immagine 4">
            <a:extLst>
              <a:ext uri="{FF2B5EF4-FFF2-40B4-BE49-F238E27FC236}">
                <a16:creationId xmlns:a16="http://schemas.microsoft.com/office/drawing/2014/main" id="{A817DB72-16BE-8C48-9815-0589C711E1E5}"/>
              </a:ext>
            </a:extLst>
          </p:cNvPr>
          <p:cNvPicPr>
            <a:picLocks noChangeAspect="1"/>
          </p:cNvPicPr>
          <p:nvPr/>
        </p:nvPicPr>
        <p:blipFill>
          <a:blip r:embed="rId2"/>
          <a:stretch>
            <a:fillRect/>
          </a:stretch>
        </p:blipFill>
        <p:spPr>
          <a:xfrm>
            <a:off x="3686476" y="1314068"/>
            <a:ext cx="4819048" cy="1108381"/>
          </a:xfrm>
          <a:prstGeom prst="rect">
            <a:avLst/>
          </a:prstGeom>
        </p:spPr>
      </p:pic>
    </p:spTree>
    <p:extLst>
      <p:ext uri="{BB962C8B-B14F-4D97-AF65-F5344CB8AC3E}">
        <p14:creationId xmlns:p14="http://schemas.microsoft.com/office/powerpoint/2010/main" val="3240351147"/>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418011" y="365125"/>
            <a:ext cx="10935789" cy="523149"/>
          </a:xfrm>
        </p:spPr>
        <p:txBody>
          <a:bodyPr>
            <a:noAutofit/>
          </a:bodyPr>
          <a:lstStyle/>
          <a:p>
            <a:r>
              <a:rPr lang="it-IT" sz="4000" b="1">
                <a:latin typeface="Times New Roman" panose="02020603050405020304" pitchFamily="18" charset="0"/>
                <a:cs typeface="Times New Roman" panose="02020603050405020304" pitchFamily="18" charset="0"/>
              </a:rPr>
              <a:t>The </a:t>
            </a:r>
            <a:r>
              <a:rPr lang="it-IT" sz="4000" b="1" err="1">
                <a:latin typeface="Times New Roman" panose="02020603050405020304" pitchFamily="18" charset="0"/>
                <a:cs typeface="Times New Roman" panose="02020603050405020304" pitchFamily="18" charset="0"/>
              </a:rPr>
              <a:t>controversy</a:t>
            </a:r>
            <a:r>
              <a:rPr lang="it-IT" sz="4000" b="1">
                <a:latin typeface="Times New Roman" panose="02020603050405020304" pitchFamily="18" charset="0"/>
                <a:cs typeface="Times New Roman" panose="02020603050405020304" pitchFamily="18" charset="0"/>
              </a:rPr>
              <a:t> of the first </a:t>
            </a:r>
            <a:r>
              <a:rPr lang="it-IT" sz="4000" b="1" err="1">
                <a:latin typeface="Times New Roman" panose="02020603050405020304" pitchFamily="18" charset="0"/>
                <a:cs typeface="Times New Roman" panose="02020603050405020304" pitchFamily="18" charset="0"/>
              </a:rPr>
              <a:t>ascent</a:t>
            </a:r>
            <a:endParaRPr lang="it-IT" sz="4000" b="1">
              <a:latin typeface="Times New Roman" panose="02020603050405020304" pitchFamily="18" charset="0"/>
              <a:cs typeface="Times New Roman" panose="02020603050405020304" pitchFamily="18" charset="0"/>
            </a:endParaRPr>
          </a:p>
        </p:txBody>
      </p:sp>
      <p:sp>
        <p:nvSpPr>
          <p:cNvPr id="14" name="Segnaposto contenuto 13"/>
          <p:cNvSpPr>
            <a:spLocks noGrp="1"/>
          </p:cNvSpPr>
          <p:nvPr>
            <p:ph sz="half" idx="1"/>
          </p:nvPr>
        </p:nvSpPr>
        <p:spPr>
          <a:xfrm>
            <a:off x="418011" y="888274"/>
            <a:ext cx="5601789" cy="5747657"/>
          </a:xfrm>
        </p:spPr>
        <p:txBody>
          <a:bodyPr>
            <a:normAutofit fontScale="92500" lnSpcReduction="10000"/>
          </a:bodyPr>
          <a:lstStyle/>
          <a:p>
            <a:pPr marL="0" indent="0">
              <a:buNone/>
            </a:pPr>
            <a:endParaRPr lang="it-IT"/>
          </a:p>
          <a:p>
            <a:pPr marL="0" indent="0">
              <a:buNone/>
            </a:pPr>
            <a:r>
              <a:rPr lang="it-IT">
                <a:latin typeface="Times New Roman" panose="02020603050405020304" pitchFamily="18" charset="0"/>
                <a:cs typeface="Times New Roman" panose="02020603050405020304" pitchFamily="18" charset="0"/>
              </a:rPr>
              <a:t>In 1760 De Saussure </a:t>
            </a:r>
            <a:r>
              <a:rPr lang="it-IT" err="1">
                <a:latin typeface="Times New Roman" panose="02020603050405020304" pitchFamily="18" charset="0"/>
                <a:cs typeface="Times New Roman" panose="02020603050405020304" pitchFamily="18" charset="0"/>
              </a:rPr>
              <a:t>offered</a:t>
            </a:r>
            <a:r>
              <a:rPr lang="it-IT">
                <a:latin typeface="Times New Roman" panose="02020603050405020304" pitchFamily="18" charset="0"/>
                <a:cs typeface="Times New Roman" panose="02020603050405020304" pitchFamily="18" charset="0"/>
              </a:rPr>
              <a:t> a «</a:t>
            </a:r>
            <a:r>
              <a:rPr lang="it-IT" err="1">
                <a:latin typeface="Times New Roman" panose="02020603050405020304" pitchFamily="18" charset="0"/>
                <a:cs typeface="Times New Roman" panose="02020603050405020304" pitchFamily="18" charset="0"/>
              </a:rPr>
              <a:t>very</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considerable</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reward</a:t>
            </a:r>
            <a:r>
              <a:rPr lang="it-IT">
                <a:latin typeface="Times New Roman" panose="02020603050405020304" pitchFamily="18" charset="0"/>
                <a:cs typeface="Times New Roman" panose="02020603050405020304" pitchFamily="18" charset="0"/>
              </a:rPr>
              <a:t>» for the </a:t>
            </a:r>
            <a:r>
              <a:rPr lang="it-IT" err="1">
                <a:latin typeface="Times New Roman" panose="02020603050405020304" pitchFamily="18" charset="0"/>
                <a:cs typeface="Times New Roman" panose="02020603050405020304" pitchFamily="18" charset="0"/>
              </a:rPr>
              <a:t>discovery</a:t>
            </a:r>
            <a:r>
              <a:rPr lang="it-IT">
                <a:latin typeface="Times New Roman" panose="02020603050405020304" pitchFamily="18" charset="0"/>
                <a:cs typeface="Times New Roman" panose="02020603050405020304" pitchFamily="18" charset="0"/>
              </a:rPr>
              <a:t> of an </a:t>
            </a:r>
            <a:r>
              <a:rPr lang="it-IT" err="1">
                <a:latin typeface="Times New Roman" panose="02020603050405020304" pitchFamily="18" charset="0"/>
                <a:cs typeface="Times New Roman" panose="02020603050405020304" pitchFamily="18" charset="0"/>
              </a:rPr>
              <a:t>access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route</a:t>
            </a:r>
            <a:r>
              <a:rPr lang="it-IT">
                <a:latin typeface="Times New Roman" panose="02020603050405020304" pitchFamily="18" charset="0"/>
                <a:cs typeface="Times New Roman" panose="02020603050405020304" pitchFamily="18" charset="0"/>
              </a:rPr>
              <a:t> to Mont </a:t>
            </a:r>
            <a:r>
              <a:rPr lang="it-IT" err="1">
                <a:latin typeface="Times New Roman" panose="02020603050405020304" pitchFamily="18" charset="0"/>
                <a:cs typeface="Times New Roman" panose="02020603050405020304" pitchFamily="18" charset="0"/>
              </a:rPr>
              <a:t>Blanc</a:t>
            </a:r>
            <a:r>
              <a:rPr lang="it-IT">
                <a:latin typeface="Times New Roman" panose="02020603050405020304" pitchFamily="18" charset="0"/>
                <a:cs typeface="Times New Roman" panose="02020603050405020304" pitchFamily="18" charset="0"/>
              </a:rPr>
              <a:t>.</a:t>
            </a:r>
          </a:p>
          <a:p>
            <a:pPr marL="0" indent="0">
              <a:buNone/>
            </a:pPr>
            <a:r>
              <a:rPr lang="it-IT" err="1">
                <a:latin typeface="Times New Roman" panose="02020603050405020304" pitchFamily="18" charset="0"/>
                <a:cs typeface="Times New Roman" panose="02020603050405020304" pitchFamily="18" charset="0"/>
              </a:rPr>
              <a:t>Several</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unsuccessful</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attempts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were</a:t>
            </a:r>
            <a:r>
              <a:rPr lang="it-IT">
                <a:latin typeface="Times New Roman" panose="02020603050405020304" pitchFamily="18" charset="0"/>
                <a:cs typeface="Times New Roman" panose="02020603050405020304" pitchFamily="18" charset="0"/>
              </a:rPr>
              <a:t> made by </a:t>
            </a:r>
            <a:r>
              <a:rPr lang="it-IT" err="1">
                <a:latin typeface="Times New Roman" panose="02020603050405020304" pitchFamily="18" charset="0"/>
                <a:cs typeface="Times New Roman" panose="02020603050405020304" pitchFamily="18" charset="0"/>
              </a:rPr>
              <a:t>local</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people</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trying</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different</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routes</a:t>
            </a:r>
            <a:r>
              <a:rPr lang="it-IT">
                <a:latin typeface="Times New Roman" panose="02020603050405020304" pitchFamily="18" charset="0"/>
                <a:cs typeface="Times New Roman" panose="02020603050405020304" pitchFamily="18" charset="0"/>
              </a:rPr>
              <a:t>.</a:t>
            </a:r>
          </a:p>
          <a:p>
            <a:pPr marL="0" indent="0">
              <a:buNone/>
            </a:pPr>
            <a:r>
              <a:rPr lang="it-IT">
                <a:latin typeface="Times New Roman" panose="02020603050405020304" pitchFamily="18" charset="0"/>
                <a:cs typeface="Times New Roman" panose="02020603050405020304" pitchFamily="18" charset="0"/>
              </a:rPr>
              <a:t>At 6.23 </a:t>
            </a:r>
            <a:r>
              <a:rPr lang="it-IT" err="1">
                <a:latin typeface="Times New Roman" panose="02020603050405020304" pitchFamily="18" charset="0"/>
                <a:cs typeface="Times New Roman" panose="02020603050405020304" pitchFamily="18" charset="0"/>
              </a:rPr>
              <a:t>pm</a:t>
            </a:r>
            <a:r>
              <a:rPr lang="it-IT">
                <a:latin typeface="Times New Roman" panose="02020603050405020304" pitchFamily="18" charset="0"/>
                <a:cs typeface="Times New Roman" panose="02020603050405020304" pitchFamily="18" charset="0"/>
              </a:rPr>
              <a:t> on 8th August 1786, Jacques </a:t>
            </a:r>
            <a:r>
              <a:rPr lang="it-IT" err="1">
                <a:latin typeface="Times New Roman" panose="02020603050405020304" pitchFamily="18" charset="0"/>
                <a:cs typeface="Times New Roman" panose="02020603050405020304" pitchFamily="18" charset="0"/>
              </a:rPr>
              <a:t>Balmat</a:t>
            </a:r>
            <a:r>
              <a:rPr lang="it-IT">
                <a:latin typeface="Times New Roman" panose="02020603050405020304" pitchFamily="18" charset="0"/>
                <a:cs typeface="Times New Roman" panose="02020603050405020304" pitchFamily="18" charset="0"/>
              </a:rPr>
              <a:t>, an </a:t>
            </a:r>
            <a:r>
              <a:rPr lang="it-IT" err="1">
                <a:latin typeface="Times New Roman" panose="02020603050405020304" pitchFamily="18" charset="0"/>
                <a:cs typeface="Times New Roman" panose="02020603050405020304" pitchFamily="18" charset="0"/>
              </a:rPr>
              <a:t>ambitious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young</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crystal</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prospector</a:t>
            </a:r>
            <a:r>
              <a:rPr lang="it-IT">
                <a:latin typeface="Times New Roman" panose="02020603050405020304" pitchFamily="18" charset="0"/>
                <a:cs typeface="Times New Roman" panose="02020603050405020304" pitchFamily="18" charset="0"/>
              </a:rPr>
              <a:t> and Dr. Michel-Gabriel </a:t>
            </a:r>
            <a:r>
              <a:rPr lang="it-IT" err="1">
                <a:latin typeface="Times New Roman" panose="02020603050405020304" pitchFamily="18" charset="0"/>
                <a:cs typeface="Times New Roman" panose="02020603050405020304" pitchFamily="18" charset="0"/>
              </a:rPr>
              <a:t>Paccard</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reached</a:t>
            </a:r>
            <a:r>
              <a:rPr lang="it-IT">
                <a:latin typeface="Times New Roman" panose="02020603050405020304" pitchFamily="18" charset="0"/>
                <a:cs typeface="Times New Roman" panose="02020603050405020304" pitchFamily="18" charset="0"/>
              </a:rPr>
              <a:t> the summit by the Ancien </a:t>
            </a:r>
            <a:r>
              <a:rPr lang="it-IT" err="1">
                <a:latin typeface="Times New Roman" panose="02020603050405020304" pitchFamily="18" charset="0"/>
                <a:cs typeface="Times New Roman" panose="02020603050405020304" pitchFamily="18" charset="0"/>
              </a:rPr>
              <a:t>Passage</a:t>
            </a:r>
            <a:r>
              <a:rPr lang="it-IT">
                <a:latin typeface="Times New Roman" panose="02020603050405020304" pitchFamily="18" charset="0"/>
                <a:cs typeface="Times New Roman" panose="02020603050405020304" pitchFamily="18" charset="0"/>
              </a:rPr>
              <a:t>.</a:t>
            </a:r>
          </a:p>
          <a:p>
            <a:pPr marL="0" indent="0">
              <a:buNone/>
            </a:pPr>
            <a:endParaRPr lang="it-IT">
              <a:latin typeface="Times New Roman" panose="02020603050405020304" pitchFamily="18" charset="0"/>
              <a:cs typeface="Times New Roman" panose="02020603050405020304" pitchFamily="18" charset="0"/>
            </a:endParaRPr>
          </a:p>
        </p:txBody>
      </p:sp>
      <p:sp>
        <p:nvSpPr>
          <p:cNvPr id="16" name="Segnaposto contenuto 15"/>
          <p:cNvSpPr>
            <a:spLocks noGrp="1"/>
          </p:cNvSpPr>
          <p:nvPr>
            <p:ph sz="half" idx="2"/>
          </p:nvPr>
        </p:nvSpPr>
        <p:spPr>
          <a:xfrm>
            <a:off x="6172199" y="888274"/>
            <a:ext cx="5858691" cy="5643155"/>
          </a:xfrm>
        </p:spPr>
        <p:txBody>
          <a:bodyPr>
            <a:normAutofit fontScale="92500" lnSpcReduction="10000"/>
          </a:bodyPr>
          <a:lstStyle/>
          <a:p>
            <a:pPr marL="0" indent="0">
              <a:buNone/>
            </a:pPr>
            <a:endParaRPr lang="it-IT"/>
          </a:p>
          <a:p>
            <a:pPr marL="0" indent="0">
              <a:buNone/>
            </a:pPr>
            <a:r>
              <a:rPr lang="it-IT">
                <a:latin typeface="Times New Roman" panose="02020603050405020304" pitchFamily="18" charset="0"/>
                <a:cs typeface="Times New Roman" panose="02020603050405020304" pitchFamily="18" charset="0"/>
              </a:rPr>
              <a:t>Marc-</a:t>
            </a:r>
            <a:r>
              <a:rPr lang="it-IT" err="1">
                <a:latin typeface="Times New Roman" panose="02020603050405020304" pitchFamily="18" charset="0"/>
                <a:cs typeface="Times New Roman" panose="02020603050405020304" pitchFamily="18" charset="0"/>
              </a:rPr>
              <a:t>Théodore</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Bourrit</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published</a:t>
            </a:r>
            <a:r>
              <a:rPr lang="it-IT">
                <a:latin typeface="Times New Roman" panose="02020603050405020304" pitchFamily="18" charset="0"/>
                <a:cs typeface="Times New Roman" panose="02020603050405020304" pitchFamily="18" charset="0"/>
              </a:rPr>
              <a:t> an account of the </a:t>
            </a:r>
            <a:r>
              <a:rPr lang="it-IT" err="1">
                <a:latin typeface="Times New Roman" panose="02020603050405020304" pitchFamily="18" charset="0"/>
                <a:cs typeface="Times New Roman" panose="02020603050405020304" pitchFamily="18" charset="0"/>
              </a:rPr>
              <a:t>ascent</a:t>
            </a:r>
            <a:r>
              <a:rPr lang="it-IT">
                <a:latin typeface="Times New Roman" panose="02020603050405020304" pitchFamily="18" charset="0"/>
                <a:cs typeface="Times New Roman" panose="02020603050405020304" pitchFamily="18" charset="0"/>
              </a:rPr>
              <a:t> in the </a:t>
            </a:r>
            <a:r>
              <a:rPr lang="it-IT" i="1">
                <a:latin typeface="Times New Roman" panose="02020603050405020304" pitchFamily="18" charset="0"/>
                <a:cs typeface="Times New Roman" panose="02020603050405020304" pitchFamily="18" charset="0"/>
              </a:rPr>
              <a:t>Journal </a:t>
            </a:r>
            <a:r>
              <a:rPr lang="it-IT" i="1" err="1">
                <a:latin typeface="Times New Roman" panose="02020603050405020304" pitchFamily="18" charset="0"/>
                <a:cs typeface="Times New Roman" panose="02020603050405020304" pitchFamily="18" charset="0"/>
              </a:rPr>
              <a:t>Historique</a:t>
            </a:r>
            <a:r>
              <a:rPr lang="it-IT" i="1">
                <a:latin typeface="Times New Roman" panose="02020603050405020304" pitchFamily="18" charset="0"/>
                <a:cs typeface="Times New Roman" panose="02020603050405020304" pitchFamily="18" charset="0"/>
              </a:rPr>
              <a:t> et </a:t>
            </a:r>
            <a:r>
              <a:rPr lang="it-IT" i="1" err="1">
                <a:latin typeface="Times New Roman" panose="02020603050405020304" pitchFamily="18" charset="0"/>
                <a:cs typeface="Times New Roman" panose="02020603050405020304" pitchFamily="18" charset="0"/>
              </a:rPr>
              <a:t>Politique</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alleging</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that</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Paccard</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was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breathless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tired</a:t>
            </a:r>
            <a:r>
              <a:rPr lang="it-IT">
                <a:latin typeface="Times New Roman" panose="02020603050405020304" pitchFamily="18" charset="0"/>
                <a:cs typeface="Times New Roman" panose="02020603050405020304" pitchFamily="18" charset="0"/>
              </a:rPr>
              <a:t> and </a:t>
            </a:r>
            <a:r>
              <a:rPr lang="it-IT" err="1">
                <a:latin typeface="Times New Roman" panose="02020603050405020304" pitchFamily="18" charset="0"/>
                <a:cs typeface="Times New Roman" panose="02020603050405020304" pitchFamily="18" charset="0"/>
              </a:rPr>
              <a:t>frightened</a:t>
            </a:r>
            <a:r>
              <a:rPr lang="it-IT">
                <a:latin typeface="Times New Roman" panose="02020603050405020304" pitchFamily="18" charset="0"/>
                <a:cs typeface="Times New Roman" panose="02020603050405020304" pitchFamily="18" charset="0"/>
              </a:rPr>
              <a:t> and </a:t>
            </a:r>
            <a:r>
              <a:rPr lang="it-IT" err="1">
                <a:latin typeface="Times New Roman" panose="02020603050405020304" pitchFamily="18" charset="0"/>
                <a:cs typeface="Times New Roman" panose="02020603050405020304" pitchFamily="18" charset="0"/>
              </a:rPr>
              <a:t>dragged</a:t>
            </a:r>
            <a:r>
              <a:rPr lang="it-IT">
                <a:latin typeface="Times New Roman" panose="02020603050405020304" pitchFamily="18" charset="0"/>
                <a:cs typeface="Times New Roman" panose="02020603050405020304" pitchFamily="18" charset="0"/>
              </a:rPr>
              <a:t> to the summit by </a:t>
            </a:r>
            <a:r>
              <a:rPr lang="it-IT" err="1">
                <a:latin typeface="Times New Roman" panose="02020603050405020304" pitchFamily="18" charset="0"/>
                <a:cs typeface="Times New Roman" panose="02020603050405020304" pitchFamily="18" charset="0"/>
              </a:rPr>
              <a:t>Balmat</a:t>
            </a:r>
            <a:r>
              <a:rPr lang="it-IT">
                <a:latin typeface="Times New Roman" panose="02020603050405020304" pitchFamily="18" charset="0"/>
                <a:cs typeface="Times New Roman" panose="02020603050405020304" pitchFamily="18" charset="0"/>
              </a:rPr>
              <a:t>»</a:t>
            </a:r>
          </a:p>
          <a:p>
            <a:pPr marL="0" indent="0">
              <a:buNone/>
            </a:pPr>
            <a:r>
              <a:rPr lang="it-IT" err="1">
                <a:latin typeface="Times New Roman" panose="02020603050405020304" pitchFamily="18" charset="0"/>
                <a:cs typeface="Times New Roman" panose="02020603050405020304" pitchFamily="18" charset="0"/>
              </a:rPr>
              <a:t>Only</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Balmat</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was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awarded</a:t>
            </a:r>
            <a:r>
              <a:rPr lang="it-IT">
                <a:latin typeface="Times New Roman" panose="02020603050405020304" pitchFamily="18" charset="0"/>
                <a:cs typeface="Times New Roman" panose="02020603050405020304" pitchFamily="18" charset="0"/>
              </a:rPr>
              <a:t> a cash </a:t>
            </a:r>
            <a:r>
              <a:rPr lang="it-IT" err="1">
                <a:latin typeface="Times New Roman" panose="02020603050405020304" pitchFamily="18" charset="0"/>
                <a:cs typeface="Times New Roman" panose="02020603050405020304" pitchFamily="18" charset="0"/>
              </a:rPr>
              <a:t>prize</a:t>
            </a:r>
            <a:r>
              <a:rPr lang="it-IT">
                <a:latin typeface="Times New Roman" panose="02020603050405020304" pitchFamily="18" charset="0"/>
                <a:cs typeface="Times New Roman" panose="02020603050405020304" pitchFamily="18" charset="0"/>
              </a:rPr>
              <a:t> and a </a:t>
            </a:r>
            <a:r>
              <a:rPr lang="it-IT" err="1">
                <a:latin typeface="Times New Roman" panose="02020603050405020304" pitchFamily="18" charset="0"/>
                <a:cs typeface="Times New Roman" panose="02020603050405020304" pitchFamily="18" charset="0"/>
              </a:rPr>
              <a:t>letters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patent</a:t>
            </a:r>
            <a:r>
              <a:rPr lang="it-IT">
                <a:latin typeface="Times New Roman" panose="02020603050405020304" pitchFamily="18" charset="0"/>
                <a:cs typeface="Times New Roman" panose="02020603050405020304" pitchFamily="18" charset="0"/>
              </a:rPr>
              <a:t> by King Vittorio Amadeo III</a:t>
            </a:r>
          </a:p>
          <a:p>
            <a:pPr marL="0" indent="0">
              <a:buNone/>
            </a:pPr>
            <a:r>
              <a:rPr lang="it-IT" err="1">
                <a:latin typeface="Times New Roman" panose="02020603050405020304" pitchFamily="18" charset="0"/>
                <a:cs typeface="Times New Roman" panose="02020603050405020304" pitchFamily="18" charset="0"/>
              </a:rPr>
              <a:t>Paccard</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had</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Balmat</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sign</a:t>
            </a:r>
            <a:r>
              <a:rPr lang="it-IT">
                <a:latin typeface="Times New Roman" panose="02020603050405020304" pitchFamily="18" charset="0"/>
                <a:cs typeface="Times New Roman" panose="02020603050405020304" pitchFamily="18" charset="0"/>
              </a:rPr>
              <a:t> an </a:t>
            </a:r>
            <a:r>
              <a:rPr lang="it-IT" err="1">
                <a:latin typeface="Times New Roman" panose="02020603050405020304" pitchFamily="18" charset="0"/>
                <a:cs typeface="Times New Roman" panose="02020603050405020304" pitchFamily="18" charset="0"/>
              </a:rPr>
              <a:t>affadavit</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denying</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Bourrit’s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allegations</a:t>
            </a:r>
            <a:r>
              <a:rPr lang="it-IT">
                <a:latin typeface="Times New Roman" panose="02020603050405020304" pitchFamily="18" charset="0"/>
                <a:cs typeface="Times New Roman" panose="02020603050405020304" pitchFamily="18" charset="0"/>
              </a:rPr>
              <a:t>.</a:t>
            </a:r>
          </a:p>
          <a:p>
            <a:pPr marL="0" indent="0">
              <a:buNone/>
            </a:pPr>
            <a:r>
              <a:rPr lang="it-IT">
                <a:latin typeface="Times New Roman" panose="02020603050405020304" pitchFamily="18" charset="0"/>
                <a:cs typeface="Times New Roman" panose="02020603050405020304" pitchFamily="18" charset="0"/>
              </a:rPr>
              <a:t>Alexandre Dumas </a:t>
            </a:r>
            <a:r>
              <a:rPr lang="it-IT" err="1">
                <a:latin typeface="Times New Roman" panose="02020603050405020304" pitchFamily="18" charset="0"/>
                <a:cs typeface="Times New Roman" panose="02020603050405020304" pitchFamily="18" charset="0"/>
              </a:rPr>
              <a:t>père</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interviewed</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Balmat</a:t>
            </a:r>
            <a:r>
              <a:rPr lang="it-IT">
                <a:latin typeface="Times New Roman" panose="02020603050405020304" pitchFamily="18" charset="0"/>
                <a:cs typeface="Times New Roman" panose="02020603050405020304" pitchFamily="18" charset="0"/>
              </a:rPr>
              <a:t> in 1830 and </a:t>
            </a:r>
            <a:r>
              <a:rPr lang="it-IT" err="1">
                <a:latin typeface="Times New Roman" panose="02020603050405020304" pitchFamily="18" charset="0"/>
                <a:cs typeface="Times New Roman" panose="02020603050405020304" pitchFamily="18" charset="0"/>
              </a:rPr>
              <a:t>wrote</a:t>
            </a:r>
            <a:r>
              <a:rPr lang="it-IT">
                <a:latin typeface="Times New Roman" panose="02020603050405020304" pitchFamily="18" charset="0"/>
                <a:cs typeface="Times New Roman" panose="02020603050405020304" pitchFamily="18" charset="0"/>
              </a:rPr>
              <a:t> a </a:t>
            </a:r>
            <a:r>
              <a:rPr lang="it-IT" err="1">
                <a:latin typeface="Times New Roman" panose="02020603050405020304" pitchFamily="18" charset="0"/>
                <a:cs typeface="Times New Roman" panose="02020603050405020304" pitchFamily="18" charset="0"/>
              </a:rPr>
              <a:t>disparaging</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portrait</a:t>
            </a:r>
            <a:r>
              <a:rPr lang="it-IT">
                <a:latin typeface="Times New Roman" panose="02020603050405020304" pitchFamily="18" charset="0"/>
                <a:cs typeface="Times New Roman" panose="02020603050405020304" pitchFamily="18" charset="0"/>
              </a:rPr>
              <a:t> of </a:t>
            </a:r>
            <a:r>
              <a:rPr lang="it-IT" err="1">
                <a:latin typeface="Times New Roman" panose="02020603050405020304" pitchFamily="18" charset="0"/>
                <a:cs typeface="Times New Roman" panose="02020603050405020304" pitchFamily="18" charset="0"/>
              </a:rPr>
              <a:t>Paccard</a:t>
            </a:r>
            <a:endParaRPr lang="it-IT">
              <a:latin typeface="Times New Roman" panose="02020603050405020304" pitchFamily="18" charset="0"/>
              <a:cs typeface="Times New Roman" panose="02020603050405020304" pitchFamily="18" charset="0"/>
            </a:endParaRPr>
          </a:p>
          <a:p>
            <a:pPr marL="0" indent="0">
              <a:buNone/>
            </a:pPr>
            <a:endParaRPr lang="it-IT"/>
          </a:p>
        </p:txBody>
      </p:sp>
    </p:spTree>
    <p:extLst>
      <p:ext uri="{BB962C8B-B14F-4D97-AF65-F5344CB8AC3E}">
        <p14:creationId xmlns:p14="http://schemas.microsoft.com/office/powerpoint/2010/main" val="140208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719092"/>
          </a:xfrm>
        </p:spPr>
        <p:txBody>
          <a:bodyPr>
            <a:noAutofit/>
          </a:bodyPr>
          <a:lstStyle/>
          <a:p>
            <a:r>
              <a:rPr lang="en-US" sz="2800" b="1">
                <a:latin typeface="Times New Roman" panose="02020603050405020304" pitchFamily="18" charset="0"/>
                <a:cs typeface="Times New Roman" panose="02020603050405020304" pitchFamily="18" charset="0"/>
              </a:rPr>
              <a:t>Edmund Burke, </a:t>
            </a:r>
            <a:r>
              <a:rPr lang="en-US" sz="2800" b="1" i="1">
                <a:latin typeface="Times New Roman" panose="02020603050405020304" pitchFamily="18" charset="0"/>
                <a:cs typeface="Times New Roman" panose="02020603050405020304" pitchFamily="18" charset="0"/>
              </a:rPr>
              <a:t>A Philosophical Enquiry into the Origin of our Ideas of the Sublime and Beautiful</a:t>
            </a:r>
            <a:r>
              <a:rPr lang="en-US" sz="2800" b="1">
                <a:latin typeface="Times New Roman" panose="02020603050405020304" pitchFamily="18" charset="0"/>
                <a:cs typeface="Times New Roman" panose="02020603050405020304" pitchFamily="18" charset="0"/>
              </a:rPr>
              <a:t> (1757)</a:t>
            </a:r>
            <a:endParaRPr lang="it-IT" sz="2800" b="1">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838200" y="1293224"/>
            <a:ext cx="10515600" cy="5564776"/>
          </a:xfrm>
        </p:spPr>
        <p:txBody>
          <a:bodyPr>
            <a:normAutofit fontScale="85000" lnSpcReduction="20000"/>
          </a:bodyPr>
          <a:lstStyle/>
          <a:p>
            <a:pPr marL="0" indent="0">
              <a:buNone/>
            </a:pPr>
            <a:r>
              <a:rPr lang="en-US" sz="3000">
                <a:latin typeface="Times New Roman" panose="02020603050405020304" pitchFamily="18" charset="0"/>
                <a:cs typeface="Times New Roman" panose="02020603050405020304" pitchFamily="18" charset="0"/>
              </a:rPr>
              <a:t>Burke defined the sublime as something that evokes ideas of pain, danger or terror, something terrible.</a:t>
            </a:r>
          </a:p>
          <a:p>
            <a:pPr marL="0" indent="0">
              <a:buNone/>
            </a:pPr>
            <a:r>
              <a:rPr lang="en-US" sz="3000">
                <a:latin typeface="Times New Roman" panose="02020603050405020304" pitchFamily="18" charset="0"/>
                <a:cs typeface="Times New Roman" panose="02020603050405020304" pitchFamily="18" charset="0"/>
              </a:rPr>
              <a:t>He believed that the sublime could be connected with objects and events that can be both threatening and pleasurable. Powerful scenes from nature can be sublime, like the noise of vast cataracts, raging storms and thunder</a:t>
            </a:r>
          </a:p>
          <a:p>
            <a:pPr marL="0" indent="0">
              <a:buNone/>
            </a:pPr>
            <a:r>
              <a:rPr lang="en-US" sz="3000">
                <a:latin typeface="Times New Roman" panose="02020603050405020304" pitchFamily="18" charset="0"/>
                <a:cs typeface="Times New Roman" panose="02020603050405020304" pitchFamily="18" charset="0"/>
              </a:rPr>
              <a:t>It is vastness, or “greatness of dimension”, which is “a powerful cause of the sublime”.</a:t>
            </a:r>
          </a:p>
          <a:p>
            <a:pPr marL="0" indent="0">
              <a:buNone/>
            </a:pPr>
            <a:r>
              <a:rPr lang="en-US" sz="3000">
                <a:latin typeface="Times New Roman" panose="02020603050405020304" pitchFamily="18" charset="0"/>
                <a:cs typeface="Times New Roman" panose="02020603050405020304" pitchFamily="18" charset="0"/>
              </a:rPr>
              <a:t>Another source of the sublime is what Burke calls infinity, where the eye is not able to “perceive the bounds” of something, or “see an object distinctly”, and this gives rise to a “terrible uncertainty of the thing” perceived.</a:t>
            </a:r>
          </a:p>
          <a:p>
            <a:pPr marL="0" indent="0">
              <a:buNone/>
            </a:pPr>
            <a:r>
              <a:rPr lang="en-US" sz="3000">
                <a:latin typeface="Times New Roman" panose="02020603050405020304" pitchFamily="18" charset="0"/>
                <a:cs typeface="Times New Roman" panose="02020603050405020304" pitchFamily="18" charset="0"/>
              </a:rPr>
              <a:t>The aesthetics of the sublime revolved around the relationship between human beings and the grand or terrifying aspects of nature.</a:t>
            </a:r>
          </a:p>
          <a:p>
            <a:pPr marL="0" indent="0">
              <a:buNone/>
              <a:defRPr/>
            </a:pPr>
            <a:r>
              <a:rPr lang="it-IT" sz="3200" b="1">
                <a:latin typeface="Times New Roman" panose="02020603050405020304" pitchFamily="18" charset="0"/>
                <a:cs typeface="Times New Roman" panose="02020603050405020304" pitchFamily="18" charset="0"/>
              </a:rPr>
              <a:t>Immanuel Kant, </a:t>
            </a:r>
            <a:r>
              <a:rPr lang="it-IT" sz="3200" b="1" i="1" err="1">
                <a:latin typeface="Times New Roman" panose="02020603050405020304" pitchFamily="18" charset="0"/>
                <a:cs typeface="Times New Roman" panose="02020603050405020304" pitchFamily="18" charset="0"/>
              </a:rPr>
              <a:t>Observations</a:t>
            </a:r>
            <a:r>
              <a:rPr lang="it-IT" sz="3200" b="1" i="1">
                <a:latin typeface="Times New Roman" panose="02020603050405020304" pitchFamily="18" charset="0"/>
                <a:cs typeface="Times New Roman" panose="02020603050405020304" pitchFamily="18" charset="0"/>
              </a:rPr>
              <a:t> on the Feeling of the Beautiful and Sublime</a:t>
            </a:r>
            <a:r>
              <a:rPr lang="it-IT" sz="3200" b="1">
                <a:latin typeface="Times New Roman" panose="02020603050405020304" pitchFamily="18" charset="0"/>
                <a:cs typeface="Times New Roman" panose="02020603050405020304" pitchFamily="18" charset="0"/>
              </a:rPr>
              <a:t> (1764, </a:t>
            </a:r>
            <a:r>
              <a:rPr lang="it-IT" sz="3200" b="1" err="1">
                <a:latin typeface="Times New Roman" panose="02020603050405020304" pitchFamily="18" charset="0"/>
                <a:cs typeface="Times New Roman" panose="02020603050405020304" pitchFamily="18" charset="0"/>
              </a:rPr>
              <a:t>Engl</a:t>
            </a:r>
            <a:r>
              <a:rPr lang="it-IT" sz="3200" b="1">
                <a:latin typeface="Times New Roman" panose="02020603050405020304" pitchFamily="18" charset="0"/>
                <a:cs typeface="Times New Roman" panose="02020603050405020304" pitchFamily="18" charset="0"/>
              </a:rPr>
              <a:t>. </a:t>
            </a:r>
            <a:r>
              <a:rPr lang="it-IT" sz="3200" b="1" err="1">
                <a:latin typeface="Times New Roman" panose="02020603050405020304" pitchFamily="18" charset="0"/>
                <a:cs typeface="Times New Roman" panose="02020603050405020304" pitchFamily="18" charset="0"/>
              </a:rPr>
              <a:t>tr</a:t>
            </a:r>
            <a:r>
              <a:rPr lang="it-IT" sz="3200" b="1">
                <a:latin typeface="Times New Roman" panose="02020603050405020304" pitchFamily="18" charset="0"/>
                <a:cs typeface="Times New Roman" panose="02020603050405020304" pitchFamily="18" charset="0"/>
              </a:rPr>
              <a:t>. 1799); </a:t>
            </a:r>
            <a:r>
              <a:rPr lang="it-IT" sz="3200" b="1" i="1" err="1">
                <a:latin typeface="Times New Roman" panose="02020603050405020304" pitchFamily="18" charset="0"/>
                <a:cs typeface="Times New Roman" panose="02020603050405020304" pitchFamily="18" charset="0"/>
              </a:rPr>
              <a:t>Critique</a:t>
            </a:r>
            <a:r>
              <a:rPr lang="it-IT" sz="3200" b="1" i="1">
                <a:latin typeface="Times New Roman" panose="02020603050405020304" pitchFamily="18" charset="0"/>
                <a:cs typeface="Times New Roman" panose="02020603050405020304" pitchFamily="18" charset="0"/>
              </a:rPr>
              <a:t> of Pure </a:t>
            </a:r>
            <a:r>
              <a:rPr lang="it-IT" sz="3200" b="1" i="1" err="1">
                <a:latin typeface="Times New Roman" panose="02020603050405020304" pitchFamily="18" charset="0"/>
                <a:cs typeface="Times New Roman" panose="02020603050405020304" pitchFamily="18" charset="0"/>
              </a:rPr>
              <a:t>Reason</a:t>
            </a:r>
            <a:r>
              <a:rPr lang="it-IT" sz="3200" b="1">
                <a:latin typeface="Times New Roman" panose="02020603050405020304" pitchFamily="18" charset="0"/>
                <a:cs typeface="Times New Roman" panose="02020603050405020304" pitchFamily="18" charset="0"/>
              </a:rPr>
              <a:t> (1781, </a:t>
            </a:r>
            <a:r>
              <a:rPr lang="it-IT" sz="3200" b="1" err="1">
                <a:latin typeface="Times New Roman" panose="02020603050405020304" pitchFamily="18" charset="0"/>
                <a:cs typeface="Times New Roman" panose="02020603050405020304" pitchFamily="18" charset="0"/>
              </a:rPr>
              <a:t>Engl</a:t>
            </a:r>
            <a:r>
              <a:rPr lang="it-IT" sz="3200" b="1">
                <a:latin typeface="Times New Roman" panose="02020603050405020304" pitchFamily="18" charset="0"/>
                <a:cs typeface="Times New Roman" panose="02020603050405020304" pitchFamily="18" charset="0"/>
              </a:rPr>
              <a:t>. </a:t>
            </a:r>
            <a:r>
              <a:rPr lang="it-IT" sz="3200" b="1" err="1">
                <a:latin typeface="Times New Roman" panose="02020603050405020304" pitchFamily="18" charset="0"/>
                <a:cs typeface="Times New Roman" panose="02020603050405020304" pitchFamily="18" charset="0"/>
              </a:rPr>
              <a:t>tr</a:t>
            </a:r>
            <a:r>
              <a:rPr lang="it-IT" sz="3200" b="1">
                <a:latin typeface="Times New Roman" panose="02020603050405020304" pitchFamily="18" charset="0"/>
                <a:cs typeface="Times New Roman" panose="02020603050405020304" pitchFamily="18" charset="0"/>
              </a:rPr>
              <a:t>. 1838)</a:t>
            </a:r>
          </a:p>
          <a:p>
            <a:pPr marL="0" indent="0">
              <a:buNone/>
              <a:defRPr/>
            </a:pPr>
            <a:r>
              <a:rPr lang="it-IT" sz="3200" err="1">
                <a:latin typeface="Garamond" panose="02020404030301010803" pitchFamily="18" charset="0"/>
              </a:rPr>
              <a:t>Whereas</a:t>
            </a:r>
            <a:r>
              <a:rPr lang="it-IT" sz="3200">
                <a:latin typeface="Garamond" panose="02020404030301010803" pitchFamily="18" charset="0"/>
              </a:rPr>
              <a:t> the beautiful </a:t>
            </a:r>
            <a:r>
              <a:rPr lang="it-IT" sz="3200" err="1">
                <a:latin typeface="Garamond" panose="02020404030301010803" pitchFamily="18" charset="0"/>
              </a:rPr>
              <a:t>is</a:t>
            </a:r>
            <a:r>
              <a:rPr lang="it-IT" sz="3200">
                <a:latin typeface="Garamond" panose="02020404030301010803" pitchFamily="18" charset="0"/>
              </a:rPr>
              <a:t> </a:t>
            </a:r>
            <a:r>
              <a:rPr lang="it-IT" sz="3200" err="1">
                <a:latin typeface="Garamond" panose="02020404030301010803" pitchFamily="18" charset="0"/>
              </a:rPr>
              <a:t>limited</a:t>
            </a:r>
            <a:r>
              <a:rPr lang="it-IT" sz="3200">
                <a:latin typeface="Garamond" panose="02020404030301010803" pitchFamily="18" charset="0"/>
              </a:rPr>
              <a:t>, the sublime </a:t>
            </a:r>
            <a:r>
              <a:rPr lang="it-IT" sz="3200" err="1">
                <a:latin typeface="Garamond" panose="02020404030301010803" pitchFamily="18" charset="0"/>
              </a:rPr>
              <a:t>is</a:t>
            </a:r>
            <a:r>
              <a:rPr lang="it-IT" sz="3200">
                <a:latin typeface="Garamond" panose="02020404030301010803" pitchFamily="18" charset="0"/>
              </a:rPr>
              <a:t> </a:t>
            </a:r>
            <a:r>
              <a:rPr lang="it-IT" sz="3200" err="1">
                <a:latin typeface="Garamond" panose="02020404030301010803" pitchFamily="18" charset="0"/>
              </a:rPr>
              <a:t>limitless</a:t>
            </a:r>
            <a:r>
              <a:rPr lang="it-IT" sz="3200">
                <a:latin typeface="Garamond" panose="02020404030301010803" pitchFamily="18" charset="0"/>
              </a:rPr>
              <a:t> (</a:t>
            </a:r>
            <a:r>
              <a:rPr lang="it-IT" sz="3200" err="1">
                <a:latin typeface="Garamond" panose="02020404030301010803" pitchFamily="18" charset="0"/>
              </a:rPr>
              <a:t>CoPR</a:t>
            </a:r>
            <a:r>
              <a:rPr lang="it-IT" sz="3200">
                <a:latin typeface="Garamond" panose="02020404030301010803" pitchFamily="18" charset="0"/>
              </a:rPr>
              <a:t>)</a:t>
            </a:r>
          </a:p>
          <a:p>
            <a:pPr marL="0" indent="0">
              <a:buNone/>
            </a:pPr>
            <a:endParaRPr lang="en-US" sz="3000">
              <a:latin typeface="Times New Roman" panose="02020603050405020304" pitchFamily="18" charset="0"/>
              <a:cs typeface="Times New Roman" panose="02020603050405020304" pitchFamily="18" charset="0"/>
            </a:endParaRPr>
          </a:p>
          <a:p>
            <a:pPr marL="0" indent="0">
              <a:buNone/>
            </a:pPr>
            <a:endParaRPr lang="en-US" sz="3000">
              <a:latin typeface="Times New Roman" panose="02020603050405020304" pitchFamily="18" charset="0"/>
              <a:cs typeface="Times New Roman" panose="02020603050405020304" pitchFamily="18" charset="0"/>
            </a:endParaRPr>
          </a:p>
          <a:p>
            <a:pPr marL="0" indent="0">
              <a:buNone/>
            </a:pPr>
            <a:endParaRPr lang="en-US">
              <a:solidFill>
                <a:srgbClr val="FF0000"/>
              </a:solidFill>
              <a:latin typeface="Times New Roman" panose="02020603050405020304" pitchFamily="18" charset="0"/>
              <a:cs typeface="Times New Roman" panose="02020603050405020304" pitchFamily="18" charset="0"/>
            </a:endParaRPr>
          </a:p>
          <a:p>
            <a:pPr marL="0" indent="0">
              <a:buNone/>
            </a:pPr>
            <a:endParaRPr lang="it-IT">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9073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a:xfrm>
            <a:off x="839788" y="457200"/>
            <a:ext cx="3932237" cy="1045029"/>
          </a:xfrm>
        </p:spPr>
        <p:txBody>
          <a:bodyPr/>
          <a:lstStyle/>
          <a:p>
            <a:r>
              <a:rPr lang="it-IT" err="1">
                <a:latin typeface="Times New Roman" panose="02020603050405020304" pitchFamily="18" charset="0"/>
                <a:cs typeface="Times New Roman" panose="02020603050405020304" pitchFamily="18" charset="0"/>
              </a:rPr>
              <a:t>Summer</a:t>
            </a:r>
            <a:r>
              <a:rPr lang="it-IT">
                <a:latin typeface="Times New Roman" panose="02020603050405020304" pitchFamily="18" charset="0"/>
                <a:cs typeface="Times New Roman" panose="02020603050405020304" pitchFamily="18" charset="0"/>
              </a:rPr>
              <a:t> 1816</a:t>
            </a:r>
          </a:p>
        </p:txBody>
      </p:sp>
      <p:pic>
        <p:nvPicPr>
          <p:cNvPr id="7" name="Segnaposto contenuto 6"/>
          <p:cNvPicPr>
            <a:picLocks noGrp="1" noChangeAspect="1"/>
          </p:cNvPicPr>
          <p:nvPr>
            <p:ph idx="1"/>
          </p:nvPr>
        </p:nvPicPr>
        <p:blipFill>
          <a:blip r:embed="rId2"/>
          <a:stretch>
            <a:fillRect/>
          </a:stretch>
        </p:blipFill>
        <p:spPr>
          <a:xfrm>
            <a:off x="5594711" y="3097063"/>
            <a:ext cx="1785511" cy="3407578"/>
          </a:xfrm>
          <a:prstGeom prst="rect">
            <a:avLst/>
          </a:prstGeom>
        </p:spPr>
      </p:pic>
      <p:sp>
        <p:nvSpPr>
          <p:cNvPr id="9" name="Segnaposto testo 8"/>
          <p:cNvSpPr>
            <a:spLocks noGrp="1"/>
          </p:cNvSpPr>
          <p:nvPr>
            <p:ph type="body" sz="half" idx="2"/>
          </p:nvPr>
        </p:nvSpPr>
        <p:spPr>
          <a:xfrm>
            <a:off x="839788" y="2057399"/>
            <a:ext cx="3932237" cy="4447241"/>
          </a:xfrm>
        </p:spPr>
        <p:txBody>
          <a:bodyPr>
            <a:noAutofit/>
          </a:bodyPr>
          <a:lstStyle/>
          <a:p>
            <a:r>
              <a:rPr lang="en-US" sz="2400">
                <a:latin typeface="Times New Roman" panose="02020603050405020304" pitchFamily="18" charset="0"/>
                <a:cs typeface="Times New Roman" panose="02020603050405020304" pitchFamily="18" charset="0"/>
              </a:rPr>
              <a:t>Three major works were conceived on the shores of Lake Leman in Switzerland in the summer of 1816: Mary Shelley’s gothic novel </a:t>
            </a:r>
            <a:r>
              <a:rPr lang="en-US" sz="2400" i="1">
                <a:latin typeface="Times New Roman" panose="02020603050405020304" pitchFamily="18" charset="0"/>
                <a:cs typeface="Times New Roman" panose="02020603050405020304" pitchFamily="18" charset="0"/>
              </a:rPr>
              <a:t>Frankenstein</a:t>
            </a:r>
            <a:r>
              <a:rPr lang="en-US" sz="2400">
                <a:latin typeface="Times New Roman" panose="02020603050405020304" pitchFamily="18" charset="0"/>
                <a:cs typeface="Times New Roman" panose="02020603050405020304" pitchFamily="18" charset="0"/>
              </a:rPr>
              <a:t>, : the third canto of Lord Byron’s romance poem </a:t>
            </a:r>
            <a:r>
              <a:rPr lang="en-US" sz="2400" i="1">
                <a:latin typeface="Times New Roman" panose="02020603050405020304" pitchFamily="18" charset="0"/>
                <a:cs typeface="Times New Roman" panose="02020603050405020304" pitchFamily="18" charset="0"/>
              </a:rPr>
              <a:t>Childe Harold’s Pilgrimage</a:t>
            </a:r>
            <a:r>
              <a:rPr lang="en-US" sz="2400">
                <a:latin typeface="Times New Roman" panose="02020603050405020304" pitchFamily="18" charset="0"/>
                <a:cs typeface="Times New Roman" panose="02020603050405020304" pitchFamily="18" charset="0"/>
              </a:rPr>
              <a:t>; and Percy Bysshe Shelley’s ‘</a:t>
            </a:r>
            <a:r>
              <a:rPr lang="en-US" sz="2400" i="1">
                <a:latin typeface="Times New Roman" panose="02020603050405020304" pitchFamily="18" charset="0"/>
                <a:cs typeface="Times New Roman" panose="02020603050405020304" pitchFamily="18" charset="0"/>
              </a:rPr>
              <a:t>Mont Blanc: Lines Written in the Vale of </a:t>
            </a:r>
            <a:r>
              <a:rPr lang="en-US" sz="2400" i="1" err="1">
                <a:latin typeface="Times New Roman" panose="02020603050405020304" pitchFamily="18" charset="0"/>
                <a:cs typeface="Times New Roman" panose="02020603050405020304" pitchFamily="18" charset="0"/>
              </a:rPr>
              <a:t>Chamoni</a:t>
            </a:r>
            <a:r>
              <a:rPr lang="en-US" sz="2400" i="1">
                <a:latin typeface="Times New Roman" panose="02020603050405020304" pitchFamily="18" charset="0"/>
                <a:cs typeface="Times New Roman" panose="02020603050405020304" pitchFamily="18" charset="0"/>
              </a:rPr>
              <a:t>’</a:t>
            </a:r>
            <a:endParaRPr lang="it-IT" sz="2400" i="1">
              <a:latin typeface="Times New Roman" panose="02020603050405020304" pitchFamily="18" charset="0"/>
              <a:cs typeface="Times New Roman" panose="02020603050405020304" pitchFamily="18" charset="0"/>
            </a:endParaRPr>
          </a:p>
        </p:txBody>
      </p:sp>
      <p:pic>
        <p:nvPicPr>
          <p:cNvPr id="11" name="Immagine 10"/>
          <p:cNvPicPr>
            <a:picLocks noChangeAspect="1"/>
          </p:cNvPicPr>
          <p:nvPr/>
        </p:nvPicPr>
        <p:blipFill>
          <a:blip r:embed="rId3"/>
          <a:stretch>
            <a:fillRect/>
          </a:stretch>
        </p:blipFill>
        <p:spPr>
          <a:xfrm>
            <a:off x="5594711" y="288549"/>
            <a:ext cx="6475369" cy="3107794"/>
          </a:xfrm>
          <a:prstGeom prst="rect">
            <a:avLst/>
          </a:prstGeom>
        </p:spPr>
      </p:pic>
      <p:pic>
        <p:nvPicPr>
          <p:cNvPr id="12" name="Immagine 11"/>
          <p:cNvPicPr>
            <a:picLocks noChangeAspect="1"/>
          </p:cNvPicPr>
          <p:nvPr/>
        </p:nvPicPr>
        <p:blipFill>
          <a:blip r:embed="rId4"/>
          <a:stretch>
            <a:fillRect/>
          </a:stretch>
        </p:blipFill>
        <p:spPr>
          <a:xfrm>
            <a:off x="7380222" y="3396343"/>
            <a:ext cx="2782681" cy="3256593"/>
          </a:xfrm>
          <a:prstGeom prst="rect">
            <a:avLst/>
          </a:prstGeom>
        </p:spPr>
      </p:pic>
      <p:pic>
        <p:nvPicPr>
          <p:cNvPr id="13" name="Immagine 12"/>
          <p:cNvPicPr>
            <a:picLocks noChangeAspect="1"/>
          </p:cNvPicPr>
          <p:nvPr/>
        </p:nvPicPr>
        <p:blipFill>
          <a:blip r:embed="rId5"/>
          <a:stretch>
            <a:fillRect/>
          </a:stretch>
        </p:blipFill>
        <p:spPr>
          <a:xfrm>
            <a:off x="9745710" y="3396342"/>
            <a:ext cx="2446290" cy="3182447"/>
          </a:xfrm>
          <a:prstGeom prst="rect">
            <a:avLst/>
          </a:prstGeom>
        </p:spPr>
      </p:pic>
      <p:pic>
        <p:nvPicPr>
          <p:cNvPr id="14" name="Immagine 13"/>
          <p:cNvPicPr>
            <a:picLocks noChangeAspect="1"/>
          </p:cNvPicPr>
          <p:nvPr/>
        </p:nvPicPr>
        <p:blipFill>
          <a:blip r:embed="rId4"/>
          <a:stretch>
            <a:fillRect/>
          </a:stretch>
        </p:blipFill>
        <p:spPr>
          <a:xfrm>
            <a:off x="7471954" y="3359167"/>
            <a:ext cx="2690949" cy="3219622"/>
          </a:xfrm>
          <a:prstGeom prst="rect">
            <a:avLst/>
          </a:prstGeom>
        </p:spPr>
      </p:pic>
    </p:spTree>
    <p:extLst>
      <p:ext uri="{BB962C8B-B14F-4D97-AF65-F5344CB8AC3E}">
        <p14:creationId xmlns:p14="http://schemas.microsoft.com/office/powerpoint/2010/main" val="3862774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800806" cy="444771"/>
          </a:xfrm>
        </p:spPr>
        <p:txBody>
          <a:bodyPr>
            <a:noAutofit/>
          </a:bodyPr>
          <a:lstStyle/>
          <a:p>
            <a:r>
              <a:rPr lang="it-IT" sz="3600" b="1">
                <a:latin typeface="Times New Roman" panose="02020603050405020304" pitchFamily="18" charset="0"/>
                <a:cs typeface="Times New Roman" panose="02020603050405020304" pitchFamily="18" charset="0"/>
              </a:rPr>
              <a:t>Mary Shelley: from </a:t>
            </a:r>
            <a:r>
              <a:rPr lang="it-IT" sz="3600" b="1" err="1">
                <a:latin typeface="Times New Roman" panose="02020603050405020304" pitchFamily="18" charset="0"/>
                <a:cs typeface="Times New Roman" panose="02020603050405020304" pitchFamily="18" charset="0"/>
              </a:rPr>
              <a:t>experience</a:t>
            </a:r>
            <a:r>
              <a:rPr lang="it-IT" sz="3600" b="1">
                <a:latin typeface="Times New Roman" panose="02020603050405020304" pitchFamily="18" charset="0"/>
                <a:cs typeface="Times New Roman" panose="02020603050405020304" pitchFamily="18" charset="0"/>
              </a:rPr>
              <a:t> to </a:t>
            </a:r>
            <a:r>
              <a:rPr lang="it-IT" sz="3600" b="1" err="1">
                <a:latin typeface="Times New Roman" panose="02020603050405020304" pitchFamily="18" charset="0"/>
                <a:cs typeface="Times New Roman" panose="02020603050405020304" pitchFamily="18" charset="0"/>
              </a:rPr>
              <a:t>literature</a:t>
            </a:r>
            <a:endParaRPr lang="it-IT" sz="3600" b="1">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838200" y="1071153"/>
            <a:ext cx="10515600" cy="5617029"/>
          </a:xfrm>
        </p:spPr>
        <p:txBody>
          <a:bodyPr>
            <a:normAutofit fontScale="85000" lnSpcReduction="20000"/>
          </a:bodyPr>
          <a:lstStyle/>
          <a:p>
            <a:pPr marL="0" indent="0">
              <a:buNone/>
            </a:pPr>
            <a:r>
              <a:rPr lang="en-US">
                <a:latin typeface="Times New Roman" panose="02020603050405020304" pitchFamily="18" charset="0"/>
                <a:cs typeface="Times New Roman" panose="02020603050405020304" pitchFamily="18" charset="0"/>
              </a:rPr>
              <a:t>The journey across the French border and into Switzerland involved travelling through bleak, wintry landscapes. As Mary recorded afterwards in her travel volume:</a:t>
            </a:r>
          </a:p>
          <a:p>
            <a:pPr marL="0" indent="0">
              <a:buNone/>
            </a:pPr>
            <a:r>
              <a:rPr lang="en-US" i="1">
                <a:latin typeface="Times New Roman" panose="02020603050405020304" pitchFamily="18" charset="0"/>
                <a:cs typeface="Times New Roman" panose="02020603050405020304" pitchFamily="18" charset="0"/>
              </a:rPr>
              <a:t>Never was a scene more </a:t>
            </a:r>
            <a:r>
              <a:rPr lang="en-US" i="1" err="1">
                <a:latin typeface="Times New Roman" panose="02020603050405020304" pitchFamily="18" charset="0"/>
                <a:cs typeface="Times New Roman" panose="02020603050405020304" pitchFamily="18" charset="0"/>
              </a:rPr>
              <a:t>awefully</a:t>
            </a:r>
            <a:r>
              <a:rPr lang="en-US" i="1">
                <a:latin typeface="Times New Roman" panose="02020603050405020304" pitchFamily="18" charset="0"/>
                <a:cs typeface="Times New Roman" panose="02020603050405020304" pitchFamily="18" charset="0"/>
              </a:rPr>
              <a:t> desolate. The trees in these regions are incredibly large, and stand in scattered clumps over the white wilderness; the vast expanse of snow was </a:t>
            </a:r>
            <a:r>
              <a:rPr lang="en-US" i="1" err="1">
                <a:latin typeface="Times New Roman" panose="02020603050405020304" pitchFamily="18" charset="0"/>
                <a:cs typeface="Times New Roman" panose="02020603050405020304" pitchFamily="18" charset="0"/>
              </a:rPr>
              <a:t>chequered</a:t>
            </a:r>
            <a:r>
              <a:rPr lang="en-US" i="1">
                <a:latin typeface="Times New Roman" panose="02020603050405020304" pitchFamily="18" charset="0"/>
                <a:cs typeface="Times New Roman" panose="02020603050405020304" pitchFamily="18" charset="0"/>
              </a:rPr>
              <a:t> only by these gigantic pines, and the poles that marked our road: no river or rock-encircled lawn relieved the eye, by adding the picturesque to the sublime’.. </a:t>
            </a:r>
          </a:p>
          <a:p>
            <a:pPr marL="0" indent="0">
              <a:buNone/>
            </a:pPr>
            <a:endParaRPr lang="en-US">
              <a:latin typeface="Times New Roman" panose="02020603050405020304" pitchFamily="18" charset="0"/>
              <a:cs typeface="Times New Roman" panose="02020603050405020304" pitchFamily="18" charset="0"/>
            </a:endParaRPr>
          </a:p>
          <a:p>
            <a:pPr marL="0" indent="0">
              <a:buNone/>
            </a:pPr>
            <a:r>
              <a:rPr lang="en-US">
                <a:latin typeface="Times New Roman" panose="02020603050405020304" pitchFamily="18" charset="0"/>
                <a:cs typeface="Times New Roman" panose="02020603050405020304" pitchFamily="18" charset="0"/>
              </a:rPr>
              <a:t>In her 1831 preface to the novel, Mary Shelley describes her </a:t>
            </a:r>
            <a:r>
              <a:rPr lang="en-US" b="1">
                <a:latin typeface="Times New Roman" panose="02020603050405020304" pitchFamily="18" charset="0"/>
                <a:cs typeface="Times New Roman" panose="02020603050405020304" pitchFamily="18" charset="0"/>
              </a:rPr>
              <a:t>heightened consciousness of terror </a:t>
            </a:r>
            <a:r>
              <a:rPr lang="en-US">
                <a:latin typeface="Times New Roman" panose="02020603050405020304" pitchFamily="18" charset="0"/>
                <a:cs typeface="Times New Roman" panose="02020603050405020304" pitchFamily="18" charset="0"/>
              </a:rPr>
              <a:t>at the Villa </a:t>
            </a:r>
            <a:r>
              <a:rPr lang="en-US" err="1">
                <a:latin typeface="Times New Roman" panose="02020603050405020304" pitchFamily="18" charset="0"/>
                <a:cs typeface="Times New Roman" panose="02020603050405020304" pitchFamily="18" charset="0"/>
              </a:rPr>
              <a:t>Diodati</a:t>
            </a:r>
            <a:endParaRPr lang="en-US">
              <a:latin typeface="Times New Roman" panose="02020603050405020304" pitchFamily="18" charset="0"/>
              <a:cs typeface="Times New Roman" panose="02020603050405020304" pitchFamily="18" charset="0"/>
            </a:endParaRPr>
          </a:p>
          <a:p>
            <a:pPr marL="0" indent="0">
              <a:buNone/>
            </a:pPr>
            <a:r>
              <a:rPr lang="en-US" i="1">
                <a:latin typeface="Times New Roman" panose="02020603050405020304" pitchFamily="18" charset="0"/>
                <a:cs typeface="Times New Roman" panose="02020603050405020304" pitchFamily="18" charset="0"/>
              </a:rPr>
              <a:t>When I placed my head on my pillow I did not sleep, nor could I be said to think. My </a:t>
            </a:r>
            <a:r>
              <a:rPr lang="en-US" b="1" i="1">
                <a:latin typeface="Times New Roman" panose="02020603050405020304" pitchFamily="18" charset="0"/>
                <a:cs typeface="Times New Roman" panose="02020603050405020304" pitchFamily="18" charset="0"/>
              </a:rPr>
              <a:t>imagination</a:t>
            </a:r>
            <a:r>
              <a:rPr lang="en-US" i="1">
                <a:latin typeface="Times New Roman" panose="02020603050405020304" pitchFamily="18" charset="0"/>
                <a:cs typeface="Times New Roman" panose="02020603050405020304" pitchFamily="18" charset="0"/>
              </a:rPr>
              <a:t>, unbidden, possessed and guided me, gifting the successive images that arose in my mind with a vividness far beyond the usual bounds of reverie. I saw – with shut eyes, but acute mental vision – I saw the pale student of the unhallowed arts kneeling beside the thing he had put together. I saw the hideous phantasm of a man stretched out, and then, on the working of some powerful engine show signs of life and stir with an uneasy, half-vital motion …could be transformed into brilliant and inspirational creativity: </a:t>
            </a:r>
            <a:endParaRPr lang="it-IT"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8068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549275"/>
          </a:xfrm>
        </p:spPr>
        <p:txBody>
          <a:bodyPr>
            <a:normAutofit fontScale="90000"/>
          </a:bodyPr>
          <a:lstStyle/>
          <a:p>
            <a:endParaRPr lang="it-IT"/>
          </a:p>
        </p:txBody>
      </p:sp>
      <p:pic>
        <p:nvPicPr>
          <p:cNvPr id="4" name="Segnaposto contenuto 3"/>
          <p:cNvPicPr>
            <a:picLocks noGrp="1" noChangeAspect="1"/>
          </p:cNvPicPr>
          <p:nvPr>
            <p:ph idx="1"/>
          </p:nvPr>
        </p:nvPicPr>
        <p:blipFill>
          <a:blip r:embed="rId2"/>
          <a:stretch>
            <a:fillRect/>
          </a:stretch>
        </p:blipFill>
        <p:spPr>
          <a:xfrm>
            <a:off x="0" y="-102016"/>
            <a:ext cx="6096000" cy="4333875"/>
          </a:xfrm>
          <a:prstGeom prst="rect">
            <a:avLst/>
          </a:prstGeom>
        </p:spPr>
      </p:pic>
      <p:pic>
        <p:nvPicPr>
          <p:cNvPr id="6" name="Immagine 5"/>
          <p:cNvPicPr>
            <a:picLocks noChangeAspect="1"/>
          </p:cNvPicPr>
          <p:nvPr/>
        </p:nvPicPr>
        <p:blipFill>
          <a:blip r:embed="rId3"/>
          <a:stretch>
            <a:fillRect/>
          </a:stretch>
        </p:blipFill>
        <p:spPr>
          <a:xfrm>
            <a:off x="6096000" y="-25816"/>
            <a:ext cx="6096000" cy="4257675"/>
          </a:xfrm>
          <a:prstGeom prst="rect">
            <a:avLst/>
          </a:prstGeom>
        </p:spPr>
      </p:pic>
      <p:pic>
        <p:nvPicPr>
          <p:cNvPr id="7" name="Immagine 6"/>
          <p:cNvPicPr>
            <a:picLocks noChangeAspect="1"/>
          </p:cNvPicPr>
          <p:nvPr/>
        </p:nvPicPr>
        <p:blipFill>
          <a:blip r:embed="rId4"/>
          <a:stretch>
            <a:fillRect/>
          </a:stretch>
        </p:blipFill>
        <p:spPr>
          <a:xfrm>
            <a:off x="2602093" y="4027949"/>
            <a:ext cx="3708219" cy="3042219"/>
          </a:xfrm>
          <a:prstGeom prst="rect">
            <a:avLst/>
          </a:prstGeom>
        </p:spPr>
      </p:pic>
      <p:pic>
        <p:nvPicPr>
          <p:cNvPr id="8" name="Immagine 7"/>
          <p:cNvPicPr>
            <a:picLocks noChangeAspect="1"/>
          </p:cNvPicPr>
          <p:nvPr/>
        </p:nvPicPr>
        <p:blipFill>
          <a:blip r:embed="rId5"/>
          <a:stretch>
            <a:fillRect/>
          </a:stretch>
        </p:blipFill>
        <p:spPr>
          <a:xfrm>
            <a:off x="6325960" y="4231859"/>
            <a:ext cx="5866040" cy="2819400"/>
          </a:xfrm>
          <a:prstGeom prst="rect">
            <a:avLst/>
          </a:prstGeom>
        </p:spPr>
      </p:pic>
      <p:pic>
        <p:nvPicPr>
          <p:cNvPr id="9" name="Immagine 8"/>
          <p:cNvPicPr>
            <a:picLocks noChangeAspect="1"/>
          </p:cNvPicPr>
          <p:nvPr/>
        </p:nvPicPr>
        <p:blipFill>
          <a:blip r:embed="rId6"/>
          <a:stretch>
            <a:fillRect/>
          </a:stretch>
        </p:blipFill>
        <p:spPr>
          <a:xfrm>
            <a:off x="0" y="3926609"/>
            <a:ext cx="2586446" cy="3244900"/>
          </a:xfrm>
          <a:prstGeom prst="rect">
            <a:avLst/>
          </a:prstGeom>
        </p:spPr>
      </p:pic>
    </p:spTree>
    <p:extLst>
      <p:ext uri="{BB962C8B-B14F-4D97-AF65-F5344CB8AC3E}">
        <p14:creationId xmlns:p14="http://schemas.microsoft.com/office/powerpoint/2010/main" val="2072524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p:cNvSpPr>
            <a:spLocks noGrp="1"/>
          </p:cNvSpPr>
          <p:nvPr>
            <p:ph type="title"/>
          </p:nvPr>
        </p:nvSpPr>
        <p:spPr>
          <a:xfrm>
            <a:off x="838200" y="365126"/>
            <a:ext cx="10515600" cy="875846"/>
          </a:xfrm>
        </p:spPr>
        <p:txBody>
          <a:bodyPr>
            <a:noAutofit/>
          </a:bodyPr>
          <a:lstStyle/>
          <a:p>
            <a:r>
              <a:rPr lang="it-IT" sz="2800" b="1">
                <a:latin typeface="Times New Roman" panose="02020603050405020304" pitchFamily="18" charset="0"/>
                <a:cs typeface="Times New Roman" panose="02020603050405020304" pitchFamily="18" charset="0"/>
              </a:rPr>
              <a:t>Mary </a:t>
            </a:r>
            <a:r>
              <a:rPr lang="it-IT" sz="2800" b="1" err="1">
                <a:latin typeface="Times New Roman" panose="02020603050405020304" pitchFamily="18" charset="0"/>
                <a:cs typeface="Times New Roman" panose="02020603050405020304" pitchFamily="18" charset="0"/>
              </a:rPr>
              <a:t>Shelley’s</a:t>
            </a:r>
            <a:r>
              <a:rPr lang="it-IT" sz="2800" b="1">
                <a:latin typeface="Times New Roman" panose="02020603050405020304" pitchFamily="18" charset="0"/>
                <a:cs typeface="Times New Roman" panose="02020603050405020304" pitchFamily="18" charset="0"/>
              </a:rPr>
              <a:t> «Frankenstein or the </a:t>
            </a:r>
            <a:r>
              <a:rPr lang="it-IT" sz="2800" b="1" err="1">
                <a:latin typeface="Times New Roman" panose="02020603050405020304" pitchFamily="18" charset="0"/>
                <a:cs typeface="Times New Roman" panose="02020603050405020304" pitchFamily="18" charset="0"/>
              </a:rPr>
              <a:t>Modern</a:t>
            </a:r>
            <a:r>
              <a:rPr lang="it-IT" sz="2800" b="1">
                <a:latin typeface="Times New Roman" panose="02020603050405020304" pitchFamily="18" charset="0"/>
                <a:cs typeface="Times New Roman" panose="02020603050405020304" pitchFamily="18" charset="0"/>
              </a:rPr>
              <a:t> </a:t>
            </a:r>
            <a:r>
              <a:rPr lang="it-IT" sz="2800" b="1" err="1">
                <a:latin typeface="Times New Roman" panose="02020603050405020304" pitchFamily="18" charset="0"/>
                <a:cs typeface="Times New Roman" panose="02020603050405020304" pitchFamily="18" charset="0"/>
              </a:rPr>
              <a:t>Prometheus</a:t>
            </a:r>
            <a:r>
              <a:rPr lang="it-IT" sz="2800" b="1">
                <a:latin typeface="Times New Roman" panose="02020603050405020304" pitchFamily="18" charset="0"/>
                <a:cs typeface="Times New Roman" panose="02020603050405020304" pitchFamily="18" charset="0"/>
              </a:rPr>
              <a:t>»</a:t>
            </a:r>
            <a:endParaRPr lang="it-IT" sz="2800">
              <a:latin typeface="Times New Roman" panose="02020603050405020304" pitchFamily="18" charset="0"/>
              <a:cs typeface="Times New Roman" panose="02020603050405020304" pitchFamily="18" charset="0"/>
            </a:endParaRPr>
          </a:p>
        </p:txBody>
      </p:sp>
      <p:sp>
        <p:nvSpPr>
          <p:cNvPr id="10" name="Segnaposto contenuto 9"/>
          <p:cNvSpPr>
            <a:spLocks noGrp="1"/>
          </p:cNvSpPr>
          <p:nvPr>
            <p:ph sz="half" idx="1"/>
          </p:nvPr>
        </p:nvSpPr>
        <p:spPr/>
        <p:txBody>
          <a:bodyPr>
            <a:normAutofit fontScale="85000" lnSpcReduction="20000"/>
          </a:bodyPr>
          <a:lstStyle/>
          <a:p>
            <a:pPr marL="0" indent="0">
              <a:buNone/>
            </a:pPr>
            <a:r>
              <a:rPr lang="it-IT" err="1">
                <a:latin typeface="Times New Roman" panose="02020603050405020304" pitchFamily="18" charset="0"/>
                <a:cs typeface="Times New Roman" panose="02020603050405020304" pitchFamily="18" charset="0"/>
              </a:rPr>
              <a:t>Chapter</a:t>
            </a:r>
            <a:r>
              <a:rPr lang="it-IT">
                <a:latin typeface="Times New Roman" panose="02020603050405020304" pitchFamily="18" charset="0"/>
                <a:cs typeface="Times New Roman" panose="02020603050405020304" pitchFamily="18" charset="0"/>
              </a:rPr>
              <a:t> 7: «</a:t>
            </a:r>
            <a:r>
              <a:rPr lang="it-IT" i="1">
                <a:latin typeface="Times New Roman" panose="02020603050405020304" pitchFamily="18" charset="0"/>
                <a:cs typeface="Times New Roman" panose="02020603050405020304" pitchFamily="18" charset="0"/>
              </a:rPr>
              <a:t>I </a:t>
            </a:r>
            <a:r>
              <a:rPr lang="it-IT" i="1" err="1">
                <a:latin typeface="Times New Roman" panose="02020603050405020304" pitchFamily="18" charset="0"/>
                <a:cs typeface="Times New Roman" panose="02020603050405020304" pitchFamily="18" charset="0"/>
              </a:rPr>
              <a:t>wept</a:t>
            </a:r>
            <a:r>
              <a:rPr lang="it-IT" i="1">
                <a:latin typeface="Times New Roman" panose="02020603050405020304" pitchFamily="18" charset="0"/>
                <a:cs typeface="Times New Roman" panose="02020603050405020304" pitchFamily="18" charset="0"/>
              </a:rPr>
              <a:t> </a:t>
            </a:r>
            <a:r>
              <a:rPr lang="it-IT" i="1" err="1">
                <a:latin typeface="Times New Roman" panose="02020603050405020304" pitchFamily="18" charset="0"/>
                <a:cs typeface="Times New Roman" panose="02020603050405020304" pitchFamily="18" charset="0"/>
              </a:rPr>
              <a:t>like</a:t>
            </a:r>
            <a:r>
              <a:rPr lang="it-IT" i="1">
                <a:latin typeface="Times New Roman" panose="02020603050405020304" pitchFamily="18" charset="0"/>
                <a:cs typeface="Times New Roman" panose="02020603050405020304" pitchFamily="18" charset="0"/>
              </a:rPr>
              <a:t> a </a:t>
            </a:r>
            <a:r>
              <a:rPr lang="it-IT" i="1" err="1">
                <a:latin typeface="Times New Roman" panose="02020603050405020304" pitchFamily="18" charset="0"/>
                <a:cs typeface="Times New Roman" panose="02020603050405020304" pitchFamily="18" charset="0"/>
              </a:rPr>
              <a:t>child</a:t>
            </a:r>
            <a:r>
              <a:rPr lang="it-IT" i="1">
                <a:latin typeface="Times New Roman" panose="02020603050405020304" pitchFamily="18" charset="0"/>
                <a:cs typeface="Times New Roman" panose="02020603050405020304" pitchFamily="18" charset="0"/>
              </a:rPr>
              <a:t>. </a:t>
            </a:r>
            <a:r>
              <a:rPr lang="it-IT" i="1" err="1">
                <a:latin typeface="Times New Roman" panose="02020603050405020304" pitchFamily="18" charset="0"/>
                <a:cs typeface="Times New Roman" panose="02020603050405020304" pitchFamily="18" charset="0"/>
              </a:rPr>
              <a:t>Dear</a:t>
            </a:r>
            <a:r>
              <a:rPr lang="it-IT" i="1">
                <a:latin typeface="Times New Roman" panose="02020603050405020304" pitchFamily="18" charset="0"/>
                <a:cs typeface="Times New Roman" panose="02020603050405020304" pitchFamily="18" charset="0"/>
              </a:rPr>
              <a:t> </a:t>
            </a:r>
            <a:r>
              <a:rPr lang="it-IT" i="1" err="1">
                <a:latin typeface="Times New Roman" panose="02020603050405020304" pitchFamily="18" charset="0"/>
                <a:cs typeface="Times New Roman" panose="02020603050405020304" pitchFamily="18" charset="0"/>
              </a:rPr>
              <a:t>mountains</a:t>
            </a:r>
            <a:r>
              <a:rPr lang="it-IT" i="1">
                <a:latin typeface="Times New Roman" panose="02020603050405020304" pitchFamily="18" charset="0"/>
                <a:cs typeface="Times New Roman" panose="02020603050405020304" pitchFamily="18" charset="0"/>
              </a:rPr>
              <a:t>! How do </a:t>
            </a:r>
            <a:r>
              <a:rPr lang="it-IT" i="1" err="1">
                <a:latin typeface="Times New Roman" panose="02020603050405020304" pitchFamily="18" charset="0"/>
                <a:cs typeface="Times New Roman" panose="02020603050405020304" pitchFamily="18" charset="0"/>
              </a:rPr>
              <a:t>you</a:t>
            </a:r>
            <a:r>
              <a:rPr lang="it-IT" i="1">
                <a:latin typeface="Times New Roman" panose="02020603050405020304" pitchFamily="18" charset="0"/>
                <a:cs typeface="Times New Roman" panose="02020603050405020304" pitchFamily="18" charset="0"/>
              </a:rPr>
              <a:t> welcome </a:t>
            </a:r>
            <a:r>
              <a:rPr lang="it-IT" i="1" err="1">
                <a:latin typeface="Times New Roman" panose="02020603050405020304" pitchFamily="18" charset="0"/>
                <a:cs typeface="Times New Roman" panose="02020603050405020304" pitchFamily="18" charset="0"/>
              </a:rPr>
              <a:t>your</a:t>
            </a:r>
            <a:r>
              <a:rPr lang="it-IT" i="1">
                <a:latin typeface="Times New Roman" panose="02020603050405020304" pitchFamily="18" charset="0"/>
                <a:cs typeface="Times New Roman" panose="02020603050405020304" pitchFamily="18" charset="0"/>
              </a:rPr>
              <a:t> </a:t>
            </a:r>
            <a:r>
              <a:rPr lang="it-IT" i="1" err="1">
                <a:latin typeface="Times New Roman" panose="02020603050405020304" pitchFamily="18" charset="0"/>
                <a:cs typeface="Times New Roman" panose="02020603050405020304" pitchFamily="18" charset="0"/>
              </a:rPr>
              <a:t>wanderer</a:t>
            </a:r>
            <a:r>
              <a:rPr lang="it-IT" i="1">
                <a:latin typeface="Times New Roman" panose="02020603050405020304" pitchFamily="18" charset="0"/>
                <a:cs typeface="Times New Roman" panose="02020603050405020304" pitchFamily="18" charset="0"/>
              </a:rPr>
              <a:t>?»</a:t>
            </a:r>
          </a:p>
          <a:p>
            <a:pPr marL="0" indent="0">
              <a:buNone/>
            </a:pPr>
            <a:r>
              <a:rPr lang="it-IT">
                <a:latin typeface="Times New Roman" panose="02020603050405020304" pitchFamily="18" charset="0"/>
                <a:cs typeface="Times New Roman" panose="02020603050405020304" pitchFamily="18" charset="0"/>
              </a:rPr>
              <a:t>Mont </a:t>
            </a:r>
            <a:r>
              <a:rPr lang="it-IT" err="1">
                <a:latin typeface="Times New Roman" panose="02020603050405020304" pitchFamily="18" charset="0"/>
                <a:cs typeface="Times New Roman" panose="02020603050405020304" pitchFamily="18" charset="0"/>
              </a:rPr>
              <a:t>Blanc</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stirs</a:t>
            </a:r>
            <a:r>
              <a:rPr lang="it-IT">
                <a:latin typeface="Times New Roman" panose="02020603050405020304" pitchFamily="18" charset="0"/>
                <a:cs typeface="Times New Roman" panose="02020603050405020304" pitchFamily="18" charset="0"/>
              </a:rPr>
              <a:t> intense </a:t>
            </a:r>
            <a:r>
              <a:rPr lang="it-IT" err="1">
                <a:latin typeface="Times New Roman" panose="02020603050405020304" pitchFamily="18" charset="0"/>
                <a:cs typeface="Times New Roman" panose="02020603050405020304" pitchFamily="18" charset="0"/>
              </a:rPr>
              <a:t>emotions</a:t>
            </a:r>
            <a:r>
              <a:rPr lang="it-IT">
                <a:latin typeface="Times New Roman" panose="02020603050405020304" pitchFamily="18" charset="0"/>
                <a:cs typeface="Times New Roman" panose="02020603050405020304" pitchFamily="18" charset="0"/>
              </a:rPr>
              <a:t> in Victor. </a:t>
            </a:r>
            <a:r>
              <a:rPr lang="it-IT" err="1">
                <a:latin typeface="Times New Roman" panose="02020603050405020304" pitchFamily="18" charset="0"/>
                <a:cs typeface="Times New Roman" panose="02020603050405020304" pitchFamily="18" charset="0"/>
              </a:rPr>
              <a:t>Its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sublimity</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is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not</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merely</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described</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but</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is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expressed</a:t>
            </a:r>
            <a:r>
              <a:rPr lang="it-IT">
                <a:latin typeface="Times New Roman" panose="02020603050405020304" pitchFamily="18" charset="0"/>
                <a:cs typeface="Times New Roman" panose="02020603050405020304" pitchFamily="18" charset="0"/>
              </a:rPr>
              <a:t> in </a:t>
            </a:r>
            <a:r>
              <a:rPr lang="it-IT" err="1">
                <a:latin typeface="Times New Roman" panose="02020603050405020304" pitchFamily="18" charset="0"/>
                <a:cs typeface="Times New Roman" panose="02020603050405020304" pitchFamily="18" charset="0"/>
              </a:rPr>
              <a:t>Victor’s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reaction</a:t>
            </a:r>
            <a:r>
              <a:rPr lang="it-IT">
                <a:latin typeface="Times New Roman" panose="02020603050405020304" pitchFamily="18" charset="0"/>
                <a:cs typeface="Times New Roman" panose="02020603050405020304" pitchFamily="18" charset="0"/>
              </a:rPr>
              <a:t> to the </a:t>
            </a:r>
            <a:r>
              <a:rPr lang="it-IT" err="1">
                <a:latin typeface="Times New Roman" panose="02020603050405020304" pitchFamily="18" charset="0"/>
                <a:cs typeface="Times New Roman" panose="02020603050405020304" pitchFamily="18" charset="0"/>
              </a:rPr>
              <a:t>storm</a:t>
            </a:r>
            <a:r>
              <a:rPr lang="it-IT">
                <a:latin typeface="Times New Roman" panose="02020603050405020304" pitchFamily="18" charset="0"/>
                <a:cs typeface="Times New Roman" panose="02020603050405020304" pitchFamily="18" charset="0"/>
              </a:rPr>
              <a:t>.</a:t>
            </a:r>
          </a:p>
          <a:p>
            <a:pPr marL="0" indent="0">
              <a:buNone/>
            </a:pPr>
            <a:r>
              <a:rPr lang="it-IT" i="1">
                <a:latin typeface="Times New Roman" panose="02020603050405020304" pitchFamily="18" charset="0"/>
                <a:cs typeface="Times New Roman" panose="02020603050405020304" pitchFamily="18" charset="0"/>
              </a:rPr>
              <a:t>«William, </a:t>
            </a:r>
            <a:r>
              <a:rPr lang="it-IT" i="1" err="1">
                <a:latin typeface="Times New Roman" panose="02020603050405020304" pitchFamily="18" charset="0"/>
                <a:cs typeface="Times New Roman" panose="02020603050405020304" pitchFamily="18" charset="0"/>
              </a:rPr>
              <a:t>dear</a:t>
            </a:r>
            <a:r>
              <a:rPr lang="it-IT" i="1">
                <a:latin typeface="Times New Roman" panose="02020603050405020304" pitchFamily="18" charset="0"/>
                <a:cs typeface="Times New Roman" panose="02020603050405020304" pitchFamily="18" charset="0"/>
              </a:rPr>
              <a:t> </a:t>
            </a:r>
            <a:r>
              <a:rPr lang="it-IT" i="1" err="1">
                <a:latin typeface="Times New Roman" panose="02020603050405020304" pitchFamily="18" charset="0"/>
                <a:cs typeface="Times New Roman" panose="02020603050405020304" pitchFamily="18" charset="0"/>
              </a:rPr>
              <a:t>angel</a:t>
            </a:r>
            <a:r>
              <a:rPr lang="it-IT" i="1">
                <a:latin typeface="Times New Roman" panose="02020603050405020304" pitchFamily="18" charset="0"/>
                <a:cs typeface="Times New Roman" panose="02020603050405020304" pitchFamily="18" charset="0"/>
              </a:rPr>
              <a:t>! </a:t>
            </a:r>
            <a:r>
              <a:rPr lang="it-IT" i="1" err="1">
                <a:latin typeface="Times New Roman" panose="02020603050405020304" pitchFamily="18" charset="0"/>
                <a:cs typeface="Times New Roman" panose="02020603050405020304" pitchFamily="18" charset="0"/>
              </a:rPr>
              <a:t>This</a:t>
            </a:r>
            <a:r>
              <a:rPr lang="it-IT" i="1">
                <a:latin typeface="Times New Roman" panose="02020603050405020304" pitchFamily="18" charset="0"/>
                <a:cs typeface="Times New Roman" panose="02020603050405020304" pitchFamily="18" charset="0"/>
              </a:rPr>
              <a:t> </a:t>
            </a:r>
            <a:r>
              <a:rPr lang="it-IT" i="1" err="1">
                <a:latin typeface="Times New Roman" panose="02020603050405020304" pitchFamily="18" charset="0"/>
                <a:cs typeface="Times New Roman" panose="02020603050405020304" pitchFamily="18" charset="0"/>
              </a:rPr>
              <a:t>is</a:t>
            </a:r>
            <a:r>
              <a:rPr lang="it-IT" i="1">
                <a:latin typeface="Times New Roman" panose="02020603050405020304" pitchFamily="18" charset="0"/>
                <a:cs typeface="Times New Roman" panose="02020603050405020304" pitchFamily="18" charset="0"/>
              </a:rPr>
              <a:t> </a:t>
            </a:r>
            <a:r>
              <a:rPr lang="it-IT" i="1" err="1">
                <a:latin typeface="Times New Roman" panose="02020603050405020304" pitchFamily="18" charset="0"/>
                <a:cs typeface="Times New Roman" panose="02020603050405020304" pitchFamily="18" charset="0"/>
              </a:rPr>
              <a:t>thy</a:t>
            </a:r>
            <a:r>
              <a:rPr lang="it-IT" i="1">
                <a:latin typeface="Times New Roman" panose="02020603050405020304" pitchFamily="18" charset="0"/>
                <a:cs typeface="Times New Roman" panose="02020603050405020304" pitchFamily="18" charset="0"/>
              </a:rPr>
              <a:t> </a:t>
            </a:r>
            <a:r>
              <a:rPr lang="it-IT" i="1" err="1">
                <a:latin typeface="Times New Roman" panose="02020603050405020304" pitchFamily="18" charset="0"/>
                <a:cs typeface="Times New Roman" panose="02020603050405020304" pitchFamily="18" charset="0"/>
              </a:rPr>
              <a:t>funeral</a:t>
            </a:r>
            <a:r>
              <a:rPr lang="it-IT" i="1">
                <a:latin typeface="Times New Roman" panose="02020603050405020304" pitchFamily="18" charset="0"/>
                <a:cs typeface="Times New Roman" panose="02020603050405020304" pitchFamily="18" charset="0"/>
              </a:rPr>
              <a:t>, </a:t>
            </a:r>
            <a:r>
              <a:rPr lang="it-IT" i="1" err="1">
                <a:latin typeface="Times New Roman" panose="02020603050405020304" pitchFamily="18" charset="0"/>
                <a:cs typeface="Times New Roman" panose="02020603050405020304" pitchFamily="18" charset="0"/>
              </a:rPr>
              <a:t>this</a:t>
            </a:r>
            <a:r>
              <a:rPr lang="it-IT" i="1">
                <a:latin typeface="Times New Roman" panose="02020603050405020304" pitchFamily="18" charset="0"/>
                <a:cs typeface="Times New Roman" panose="02020603050405020304" pitchFamily="18" charset="0"/>
              </a:rPr>
              <a:t> </a:t>
            </a:r>
            <a:r>
              <a:rPr lang="it-IT" i="1" err="1">
                <a:latin typeface="Times New Roman" panose="02020603050405020304" pitchFamily="18" charset="0"/>
                <a:cs typeface="Times New Roman" panose="02020603050405020304" pitchFamily="18" charset="0"/>
              </a:rPr>
              <a:t>thy</a:t>
            </a:r>
            <a:r>
              <a:rPr lang="it-IT" i="1">
                <a:latin typeface="Times New Roman" panose="02020603050405020304" pitchFamily="18" charset="0"/>
                <a:cs typeface="Times New Roman" panose="02020603050405020304" pitchFamily="18" charset="0"/>
              </a:rPr>
              <a:t> </a:t>
            </a:r>
            <a:r>
              <a:rPr lang="it-IT" i="1" err="1">
                <a:latin typeface="Times New Roman" panose="02020603050405020304" pitchFamily="18" charset="0"/>
                <a:cs typeface="Times New Roman" panose="02020603050405020304" pitchFamily="18" charset="0"/>
              </a:rPr>
              <a:t>dirge</a:t>
            </a:r>
            <a:r>
              <a:rPr lang="it-IT" i="1">
                <a:latin typeface="Times New Roman" panose="02020603050405020304" pitchFamily="18" charset="0"/>
                <a:cs typeface="Times New Roman" panose="02020603050405020304" pitchFamily="18" charset="0"/>
              </a:rPr>
              <a:t>!»</a:t>
            </a:r>
          </a:p>
          <a:p>
            <a:pPr marL="0" indent="0">
              <a:buNone/>
            </a:pPr>
            <a:r>
              <a:rPr lang="it-IT" err="1">
                <a:latin typeface="Times New Roman" panose="02020603050405020304" pitchFamily="18" charset="0"/>
                <a:cs typeface="Times New Roman" panose="02020603050405020304" pitchFamily="18" charset="0"/>
              </a:rPr>
              <a:t>Chapter</a:t>
            </a:r>
            <a:r>
              <a:rPr lang="it-IT">
                <a:latin typeface="Times New Roman" panose="02020603050405020304" pitchFamily="18" charset="0"/>
                <a:cs typeface="Times New Roman" panose="02020603050405020304" pitchFamily="18" charset="0"/>
              </a:rPr>
              <a:t> 9</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Victor </a:t>
            </a:r>
            <a:r>
              <a:rPr lang="it-IT" err="1">
                <a:latin typeface="Times New Roman" panose="02020603050405020304" pitchFamily="18" charset="0"/>
                <a:cs typeface="Times New Roman" panose="02020603050405020304" pitchFamily="18" charset="0"/>
              </a:rPr>
              <a:t>is</a:t>
            </a:r>
            <a:r>
              <a:rPr lang="it-IT">
                <a:latin typeface="Times New Roman" panose="02020603050405020304" pitchFamily="18" charset="0"/>
                <a:cs typeface="Times New Roman" panose="02020603050405020304" pitchFamily="18" charset="0"/>
              </a:rPr>
              <a:t> so </a:t>
            </a:r>
            <a:r>
              <a:rPr lang="it-IT" err="1">
                <a:latin typeface="Times New Roman" panose="02020603050405020304" pitchFamily="18" charset="0"/>
                <a:cs typeface="Times New Roman" panose="02020603050405020304" pitchFamily="18" charset="0"/>
              </a:rPr>
              <a:t>overcome</a:t>
            </a:r>
            <a:r>
              <a:rPr lang="it-IT">
                <a:latin typeface="Times New Roman" panose="02020603050405020304" pitchFamily="18" charset="0"/>
                <a:cs typeface="Times New Roman" panose="02020603050405020304" pitchFamily="18" charset="0"/>
              </a:rPr>
              <a:t> by the pure </a:t>
            </a:r>
            <a:r>
              <a:rPr lang="it-IT" err="1">
                <a:latin typeface="Times New Roman" panose="02020603050405020304" pitchFamily="18" charset="0"/>
                <a:cs typeface="Times New Roman" panose="02020603050405020304" pitchFamily="18" charset="0"/>
              </a:rPr>
              <a:t>majesty</a:t>
            </a:r>
            <a:r>
              <a:rPr lang="it-IT">
                <a:latin typeface="Times New Roman" panose="02020603050405020304" pitchFamily="18" charset="0"/>
                <a:cs typeface="Times New Roman" panose="02020603050405020304" pitchFamily="18" charset="0"/>
              </a:rPr>
              <a:t> of </a:t>
            </a:r>
            <a:r>
              <a:rPr lang="it-IT" err="1">
                <a:latin typeface="Times New Roman" panose="02020603050405020304" pitchFamily="18" charset="0"/>
                <a:cs typeface="Times New Roman" panose="02020603050405020304" pitchFamily="18" charset="0"/>
              </a:rPr>
              <a:t>his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surroundings</a:t>
            </a:r>
            <a:r>
              <a:rPr lang="it-IT">
                <a:latin typeface="Times New Roman" panose="02020603050405020304" pitchFamily="18" charset="0"/>
                <a:cs typeface="Times New Roman" panose="02020603050405020304" pitchFamily="18" charset="0"/>
              </a:rPr>
              <a:t>, he </a:t>
            </a:r>
            <a:r>
              <a:rPr lang="it-IT" err="1">
                <a:latin typeface="Times New Roman" panose="02020603050405020304" pitchFamily="18" charset="0"/>
                <a:cs typeface="Times New Roman" panose="02020603050405020304" pitchFamily="18" charset="0"/>
              </a:rPr>
              <a:t>is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unable</a:t>
            </a:r>
            <a:r>
              <a:rPr lang="it-IT">
                <a:latin typeface="Times New Roman" panose="02020603050405020304" pitchFamily="18" charset="0"/>
                <a:cs typeface="Times New Roman" panose="02020603050405020304" pitchFamily="18" charset="0"/>
              </a:rPr>
              <a:t> to </a:t>
            </a:r>
            <a:r>
              <a:rPr lang="it-IT" err="1">
                <a:latin typeface="Times New Roman" panose="02020603050405020304" pitchFamily="18" charset="0"/>
                <a:cs typeface="Times New Roman" panose="02020603050405020304" pitchFamily="18" charset="0"/>
              </a:rPr>
              <a:t>describe</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his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emotional</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state,which</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goes</a:t>
            </a:r>
            <a:r>
              <a:rPr lang="it-IT">
                <a:latin typeface="Times New Roman" panose="02020603050405020304" pitchFamily="18" charset="0"/>
                <a:cs typeface="Times New Roman" panose="02020603050405020304" pitchFamily="18" charset="0"/>
              </a:rPr>
              <a:t> from </a:t>
            </a:r>
            <a:r>
              <a:rPr lang="it-IT" err="1">
                <a:latin typeface="Times New Roman" panose="02020603050405020304" pitchFamily="18" charset="0"/>
                <a:cs typeface="Times New Roman" panose="02020603050405020304" pitchFamily="18" charset="0"/>
              </a:rPr>
              <a:t>sadness</a:t>
            </a:r>
            <a:r>
              <a:rPr lang="it-IT">
                <a:latin typeface="Times New Roman" panose="02020603050405020304" pitchFamily="18" charset="0"/>
                <a:cs typeface="Times New Roman" panose="02020603050405020304" pitchFamily="18" charset="0"/>
              </a:rPr>
              <a:t>, to </a:t>
            </a:r>
            <a:r>
              <a:rPr lang="it-IT" err="1">
                <a:latin typeface="Times New Roman" panose="02020603050405020304" pitchFamily="18" charset="0"/>
                <a:cs typeface="Times New Roman" panose="02020603050405020304" pitchFamily="18" charset="0"/>
              </a:rPr>
              <a:t>awe</a:t>
            </a:r>
            <a:r>
              <a:rPr lang="it-IT">
                <a:latin typeface="Times New Roman" panose="02020603050405020304" pitchFamily="18" charset="0"/>
                <a:cs typeface="Times New Roman" panose="02020603050405020304" pitchFamily="18" charset="0"/>
              </a:rPr>
              <a:t>, to </a:t>
            </a:r>
            <a:r>
              <a:rPr lang="it-IT" err="1">
                <a:latin typeface="Times New Roman" panose="02020603050405020304" pitchFamily="18" charset="0"/>
                <a:cs typeface="Times New Roman" panose="02020603050405020304" pitchFamily="18" charset="0"/>
              </a:rPr>
              <a:t>happiness</a:t>
            </a:r>
            <a:r>
              <a:rPr lang="it-IT">
                <a:latin typeface="Times New Roman" panose="02020603050405020304" pitchFamily="18" charset="0"/>
                <a:cs typeface="Times New Roman" panose="02020603050405020304" pitchFamily="18" charset="0"/>
              </a:rPr>
              <a:t> and </a:t>
            </a:r>
            <a:r>
              <a:rPr lang="it-IT" err="1">
                <a:latin typeface="Times New Roman" panose="02020603050405020304" pitchFamily="18" charset="0"/>
                <a:cs typeface="Times New Roman" panose="02020603050405020304" pitchFamily="18" charset="0"/>
              </a:rPr>
              <a:t>finally</a:t>
            </a:r>
            <a:r>
              <a:rPr lang="it-IT">
                <a:latin typeface="Times New Roman" panose="02020603050405020304" pitchFamily="18" charset="0"/>
                <a:cs typeface="Times New Roman" panose="02020603050405020304" pitchFamily="18" charset="0"/>
              </a:rPr>
              <a:t> to </a:t>
            </a:r>
            <a:r>
              <a:rPr lang="it-IT" err="1">
                <a:latin typeface="Times New Roman" panose="02020603050405020304" pitchFamily="18" charset="0"/>
                <a:cs typeface="Times New Roman" panose="02020603050405020304" pitchFamily="18" charset="0"/>
              </a:rPr>
              <a:t>fear</a:t>
            </a:r>
            <a:r>
              <a:rPr lang="it-IT">
                <a:latin typeface="Times New Roman" panose="02020603050405020304" pitchFamily="18" charset="0"/>
                <a:cs typeface="Times New Roman" panose="02020603050405020304" pitchFamily="18" charset="0"/>
              </a:rPr>
              <a:t>.</a:t>
            </a:r>
          </a:p>
        </p:txBody>
      </p:sp>
      <p:sp>
        <p:nvSpPr>
          <p:cNvPr id="15" name="Segnaposto contenuto 14"/>
          <p:cNvSpPr>
            <a:spLocks noGrp="1"/>
          </p:cNvSpPr>
          <p:nvPr>
            <p:ph sz="half" idx="2"/>
          </p:nvPr>
        </p:nvSpPr>
        <p:spPr/>
        <p:txBody>
          <a:bodyPr>
            <a:normAutofit fontScale="85000" lnSpcReduction="20000"/>
          </a:bodyPr>
          <a:lstStyle/>
          <a:p>
            <a:pPr marL="0" indent="0">
              <a:buNone/>
            </a:pPr>
            <a:r>
              <a:rPr lang="it-IT" err="1">
                <a:latin typeface="Times New Roman" panose="02020603050405020304" pitchFamily="18" charset="0"/>
                <a:cs typeface="Times New Roman" panose="02020603050405020304" pitchFamily="18" charset="0"/>
              </a:rPr>
              <a:t>Chapter</a:t>
            </a:r>
            <a:r>
              <a:rPr lang="it-IT">
                <a:latin typeface="Times New Roman" panose="02020603050405020304" pitchFamily="18" charset="0"/>
                <a:cs typeface="Times New Roman" panose="02020603050405020304" pitchFamily="18" charset="0"/>
              </a:rPr>
              <a:t> 10: </a:t>
            </a:r>
          </a:p>
          <a:p>
            <a:pPr marL="0" indent="0">
              <a:buNone/>
            </a:pPr>
            <a:r>
              <a:rPr lang="it-IT">
                <a:latin typeface="Times New Roman" panose="02020603050405020304" pitchFamily="18" charset="0"/>
                <a:cs typeface="Times New Roman" panose="02020603050405020304" pitchFamily="18" charset="0"/>
              </a:rPr>
              <a:t>Mont </a:t>
            </a:r>
            <a:r>
              <a:rPr lang="it-IT" err="1">
                <a:latin typeface="Times New Roman" panose="02020603050405020304" pitchFamily="18" charset="0"/>
                <a:cs typeface="Times New Roman" panose="02020603050405020304" pitchFamily="18" charset="0"/>
              </a:rPr>
              <a:t>Blanc</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represents</a:t>
            </a:r>
            <a:r>
              <a:rPr lang="it-IT">
                <a:latin typeface="Times New Roman" panose="02020603050405020304" pitchFamily="18" charset="0"/>
                <a:cs typeface="Times New Roman" panose="02020603050405020304" pitchFamily="18" charset="0"/>
              </a:rPr>
              <a:t> an </a:t>
            </a:r>
            <a:r>
              <a:rPr lang="it-IT" err="1">
                <a:latin typeface="Times New Roman" panose="02020603050405020304" pitchFamily="18" charset="0"/>
                <a:cs typeface="Times New Roman" panose="02020603050405020304" pitchFamily="18" charset="0"/>
              </a:rPr>
              <a:t>inexorable</a:t>
            </a:r>
            <a:r>
              <a:rPr lang="it-IT">
                <a:latin typeface="Times New Roman" panose="02020603050405020304" pitchFamily="18" charset="0"/>
                <a:cs typeface="Times New Roman" panose="02020603050405020304" pitchFamily="18" charset="0"/>
              </a:rPr>
              <a:t> connection </a:t>
            </a:r>
            <a:r>
              <a:rPr lang="it-IT" err="1">
                <a:latin typeface="Times New Roman" panose="02020603050405020304" pitchFamily="18" charset="0"/>
                <a:cs typeface="Times New Roman" panose="02020603050405020304" pitchFamily="18" charset="0"/>
              </a:rPr>
              <a:t>between</a:t>
            </a:r>
            <a:r>
              <a:rPr lang="it-IT">
                <a:latin typeface="Times New Roman" panose="02020603050405020304" pitchFamily="18" charset="0"/>
                <a:cs typeface="Times New Roman" panose="02020603050405020304" pitchFamily="18" charset="0"/>
              </a:rPr>
              <a:t> Victor and </a:t>
            </a:r>
            <a:r>
              <a:rPr lang="it-IT" err="1">
                <a:latin typeface="Times New Roman" panose="02020603050405020304" pitchFamily="18" charset="0"/>
                <a:cs typeface="Times New Roman" panose="02020603050405020304" pitchFamily="18" charset="0"/>
              </a:rPr>
              <a:t>his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creation</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Both</a:t>
            </a:r>
            <a:r>
              <a:rPr lang="it-IT">
                <a:latin typeface="Times New Roman" panose="02020603050405020304" pitchFamily="18" charset="0"/>
                <a:cs typeface="Times New Roman" panose="02020603050405020304" pitchFamily="18" charset="0"/>
              </a:rPr>
              <a:t> of </a:t>
            </a:r>
            <a:r>
              <a:rPr lang="it-IT" err="1">
                <a:latin typeface="Times New Roman" panose="02020603050405020304" pitchFamily="18" charset="0"/>
                <a:cs typeface="Times New Roman" panose="02020603050405020304" pitchFamily="18" charset="0"/>
              </a:rPr>
              <a:t>them</a:t>
            </a:r>
            <a:r>
              <a:rPr lang="it-IT">
                <a:latin typeface="Times New Roman" panose="02020603050405020304" pitchFamily="18" charset="0"/>
                <a:cs typeface="Times New Roman" panose="02020603050405020304" pitchFamily="18" charset="0"/>
              </a:rPr>
              <a:t> show </a:t>
            </a:r>
            <a:r>
              <a:rPr lang="it-IT" err="1">
                <a:latin typeface="Times New Roman" panose="02020603050405020304" pitchFamily="18" charset="0"/>
                <a:cs typeface="Times New Roman" panose="02020603050405020304" pitchFamily="18" charset="0"/>
              </a:rPr>
              <a:t>respect</a:t>
            </a:r>
            <a:r>
              <a:rPr lang="it-IT">
                <a:latin typeface="Times New Roman" panose="02020603050405020304" pitchFamily="18" charset="0"/>
                <a:cs typeface="Times New Roman" panose="02020603050405020304" pitchFamily="18" charset="0"/>
              </a:rPr>
              <a:t> and </a:t>
            </a:r>
            <a:r>
              <a:rPr lang="it-IT" err="1">
                <a:latin typeface="Times New Roman" panose="02020603050405020304" pitchFamily="18" charset="0"/>
                <a:cs typeface="Times New Roman" panose="02020603050405020304" pitchFamily="18" charset="0"/>
              </a:rPr>
              <a:t>affection</a:t>
            </a:r>
            <a:r>
              <a:rPr lang="it-IT">
                <a:latin typeface="Times New Roman" panose="02020603050405020304" pitchFamily="18" charset="0"/>
                <a:cs typeface="Times New Roman" panose="02020603050405020304" pitchFamily="18" charset="0"/>
              </a:rPr>
              <a:t> for nature, </a:t>
            </a:r>
            <a:r>
              <a:rPr lang="it-IT" err="1">
                <a:latin typeface="Times New Roman" panose="02020603050405020304" pitchFamily="18" charset="0"/>
                <a:cs typeface="Times New Roman" panose="02020603050405020304" pitchFamily="18" charset="0"/>
              </a:rPr>
              <a:t>admiring</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its</a:t>
            </a:r>
            <a:r>
              <a:rPr lang="it-IT">
                <a:latin typeface="Times New Roman" panose="02020603050405020304" pitchFamily="18" charset="0"/>
                <a:cs typeface="Times New Roman" panose="02020603050405020304" pitchFamily="18" charset="0"/>
              </a:rPr>
              <a:t> beauty and </a:t>
            </a:r>
            <a:r>
              <a:rPr lang="it-IT" err="1">
                <a:latin typeface="Times New Roman" panose="02020603050405020304" pitchFamily="18" charset="0"/>
                <a:cs typeface="Times New Roman" panose="02020603050405020304" pitchFamily="18" charset="0"/>
              </a:rPr>
              <a:t>sublimity</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its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sights</a:t>
            </a:r>
            <a:r>
              <a:rPr lang="it-IT">
                <a:latin typeface="Times New Roman" panose="02020603050405020304" pitchFamily="18" charset="0"/>
                <a:cs typeface="Times New Roman" panose="02020603050405020304" pitchFamily="18" charset="0"/>
              </a:rPr>
              <a:t> and </a:t>
            </a:r>
            <a:r>
              <a:rPr lang="it-IT" err="1">
                <a:latin typeface="Times New Roman" panose="02020603050405020304" pitchFamily="18" charset="0"/>
                <a:cs typeface="Times New Roman" panose="02020603050405020304" pitchFamily="18" charset="0"/>
              </a:rPr>
              <a:t>sounds</a:t>
            </a:r>
            <a:r>
              <a:rPr lang="it-IT">
                <a:latin typeface="Times New Roman" panose="02020603050405020304" pitchFamily="18" charset="0"/>
                <a:cs typeface="Times New Roman" panose="02020603050405020304" pitchFamily="18" charset="0"/>
              </a:rPr>
              <a:t>. Mont </a:t>
            </a:r>
            <a:r>
              <a:rPr lang="it-IT" err="1">
                <a:latin typeface="Times New Roman" panose="02020603050405020304" pitchFamily="18" charset="0"/>
                <a:cs typeface="Times New Roman" panose="02020603050405020304" pitchFamily="18" charset="0"/>
              </a:rPr>
              <a:t>Blanc</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is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chosen</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as</a:t>
            </a:r>
            <a:r>
              <a:rPr lang="it-IT">
                <a:latin typeface="Times New Roman" panose="02020603050405020304" pitchFamily="18" charset="0"/>
                <a:cs typeface="Times New Roman" panose="02020603050405020304" pitchFamily="18" charset="0"/>
              </a:rPr>
              <a:t> a </a:t>
            </a:r>
            <a:r>
              <a:rPr lang="it-IT" err="1">
                <a:latin typeface="Times New Roman" panose="02020603050405020304" pitchFamily="18" charset="0"/>
                <a:cs typeface="Times New Roman" panose="02020603050405020304" pitchFamily="18" charset="0"/>
              </a:rPr>
              <a:t>safe</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destination</a:t>
            </a:r>
            <a:r>
              <a:rPr lang="it-IT">
                <a:latin typeface="Times New Roman" panose="02020603050405020304" pitchFamily="18" charset="0"/>
                <a:cs typeface="Times New Roman" panose="02020603050405020304" pitchFamily="18" charset="0"/>
              </a:rPr>
              <a:t>, a </a:t>
            </a:r>
            <a:r>
              <a:rPr lang="it-IT" err="1">
                <a:latin typeface="Times New Roman" panose="02020603050405020304" pitchFamily="18" charset="0"/>
                <a:cs typeface="Times New Roman" panose="02020603050405020304" pitchFamily="18" charset="0"/>
              </a:rPr>
              <a:t>sanctuary</a:t>
            </a:r>
            <a:r>
              <a:rPr lang="it-IT">
                <a:latin typeface="Times New Roman" panose="02020603050405020304" pitchFamily="18" charset="0"/>
                <a:cs typeface="Times New Roman" panose="02020603050405020304" pitchFamily="18" charset="0"/>
              </a:rPr>
              <a:t>. In </a:t>
            </a:r>
            <a:r>
              <a:rPr lang="it-IT" err="1">
                <a:latin typeface="Times New Roman" panose="02020603050405020304" pitchFamily="18" charset="0"/>
                <a:cs typeface="Times New Roman" panose="02020603050405020304" pitchFamily="18" charset="0"/>
              </a:rPr>
              <a:t>times</a:t>
            </a:r>
            <a:r>
              <a:rPr lang="it-IT">
                <a:latin typeface="Times New Roman" panose="02020603050405020304" pitchFamily="18" charset="0"/>
                <a:cs typeface="Times New Roman" panose="02020603050405020304" pitchFamily="18" charset="0"/>
              </a:rPr>
              <a:t> of </a:t>
            </a:r>
            <a:r>
              <a:rPr lang="it-IT" err="1">
                <a:latin typeface="Times New Roman" panose="02020603050405020304" pitchFamily="18" charset="0"/>
                <a:cs typeface="Times New Roman" panose="02020603050405020304" pitchFamily="18" charset="0"/>
              </a:rPr>
              <a:t>difficulty</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both</a:t>
            </a:r>
            <a:r>
              <a:rPr lang="it-IT">
                <a:latin typeface="Times New Roman" panose="02020603050405020304" pitchFamily="18" charset="0"/>
                <a:cs typeface="Times New Roman" panose="02020603050405020304" pitchFamily="18" charset="0"/>
              </a:rPr>
              <a:t> of </a:t>
            </a:r>
            <a:r>
              <a:rPr lang="it-IT" err="1">
                <a:latin typeface="Times New Roman" panose="02020603050405020304" pitchFamily="18" charset="0"/>
                <a:cs typeface="Times New Roman" panose="02020603050405020304" pitchFamily="18" charset="0"/>
              </a:rPr>
              <a:t>them</a:t>
            </a:r>
            <a:r>
              <a:rPr lang="it-IT">
                <a:latin typeface="Times New Roman" panose="02020603050405020304" pitchFamily="18" charset="0"/>
                <a:cs typeface="Times New Roman" panose="02020603050405020304" pitchFamily="18" charset="0"/>
              </a:rPr>
              <a:t> isolate themselves.</a:t>
            </a:r>
          </a:p>
        </p:txBody>
      </p:sp>
    </p:spTree>
    <p:extLst>
      <p:ext uri="{BB962C8B-B14F-4D97-AF65-F5344CB8AC3E}">
        <p14:creationId xmlns:p14="http://schemas.microsoft.com/office/powerpoint/2010/main" val="4160987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56754" y="-476297"/>
            <a:ext cx="6844937" cy="7334297"/>
          </a:xfrm>
          <a:prstGeom prst="rect">
            <a:avLst/>
          </a:prstGeom>
        </p:spPr>
      </p:pic>
      <p:sp>
        <p:nvSpPr>
          <p:cNvPr id="7" name="Segnaposto contenuto 6"/>
          <p:cNvSpPr>
            <a:spLocks noGrp="1"/>
          </p:cNvSpPr>
          <p:nvPr>
            <p:ph sz="half" idx="2"/>
          </p:nvPr>
        </p:nvSpPr>
        <p:spPr>
          <a:xfrm>
            <a:off x="7249886" y="365124"/>
            <a:ext cx="4624250" cy="6375309"/>
          </a:xfrm>
        </p:spPr>
        <p:txBody>
          <a:bodyPr>
            <a:normAutofit/>
          </a:bodyPr>
          <a:lstStyle/>
          <a:p>
            <a:pPr marL="0" indent="0">
              <a:buNone/>
            </a:pPr>
            <a:r>
              <a:rPr lang="it-IT" sz="2400" b="1">
                <a:latin typeface="Times New Roman" panose="02020603050405020304" pitchFamily="18" charset="0"/>
                <a:cs typeface="Times New Roman" panose="02020603050405020304" pitchFamily="18" charset="0"/>
              </a:rPr>
              <a:t>The </a:t>
            </a:r>
            <a:r>
              <a:rPr lang="it-IT" sz="2400" b="1" err="1">
                <a:latin typeface="Times New Roman" panose="02020603050405020304" pitchFamily="18" charset="0"/>
                <a:cs typeface="Times New Roman" panose="02020603050405020304" pitchFamily="18" charset="0"/>
              </a:rPr>
              <a:t>Mer</a:t>
            </a:r>
            <a:r>
              <a:rPr lang="it-IT" sz="2400" b="1">
                <a:latin typeface="Times New Roman" panose="02020603050405020304" pitchFamily="18" charset="0"/>
                <a:cs typeface="Times New Roman" panose="02020603050405020304" pitchFamily="18" charset="0"/>
              </a:rPr>
              <a:t> de </a:t>
            </a:r>
            <a:r>
              <a:rPr lang="it-IT" sz="2400" b="1" err="1">
                <a:latin typeface="Times New Roman" panose="02020603050405020304" pitchFamily="18" charset="0"/>
                <a:cs typeface="Times New Roman" panose="02020603050405020304" pitchFamily="18" charset="0"/>
              </a:rPr>
              <a:t>Glace</a:t>
            </a:r>
            <a:endParaRPr lang="it-IT" sz="2400" b="1">
              <a:latin typeface="Times New Roman" panose="02020603050405020304" pitchFamily="18" charset="0"/>
              <a:cs typeface="Times New Roman" panose="02020603050405020304" pitchFamily="18" charset="0"/>
            </a:endParaRPr>
          </a:p>
          <a:p>
            <a:pPr marL="0" indent="0">
              <a:buNone/>
            </a:pPr>
            <a:r>
              <a:rPr lang="it-IT" sz="2400" i="1">
                <a:latin typeface="Times New Roman" panose="02020603050405020304" pitchFamily="18" charset="0"/>
                <a:cs typeface="Times New Roman" panose="02020603050405020304" pitchFamily="18" charset="0"/>
              </a:rPr>
              <a:t>The </a:t>
            </a:r>
            <a:r>
              <a:rPr lang="it-IT" sz="2400" i="1" err="1">
                <a:latin typeface="Times New Roman" panose="02020603050405020304" pitchFamily="18" charset="0"/>
                <a:cs typeface="Times New Roman" panose="02020603050405020304" pitchFamily="18" charset="0"/>
              </a:rPr>
              <a:t>surface</a:t>
            </a:r>
            <a:r>
              <a:rPr lang="it-IT" sz="2400" i="1">
                <a:latin typeface="Times New Roman" panose="02020603050405020304" pitchFamily="18" charset="0"/>
                <a:cs typeface="Times New Roman" panose="02020603050405020304" pitchFamily="18" charset="0"/>
              </a:rPr>
              <a:t> </a:t>
            </a:r>
            <a:r>
              <a:rPr lang="it-IT" sz="2400" i="1" err="1">
                <a:latin typeface="Times New Roman" panose="02020603050405020304" pitchFamily="18" charset="0"/>
                <a:cs typeface="Times New Roman" panose="02020603050405020304" pitchFamily="18" charset="0"/>
              </a:rPr>
              <a:t>is</a:t>
            </a:r>
            <a:r>
              <a:rPr lang="it-IT" sz="2400" i="1">
                <a:latin typeface="Times New Roman" panose="02020603050405020304" pitchFamily="18" charset="0"/>
                <a:cs typeface="Times New Roman" panose="02020603050405020304" pitchFamily="18" charset="0"/>
              </a:rPr>
              <a:t> </a:t>
            </a:r>
            <a:r>
              <a:rPr lang="it-IT" sz="2400" i="1" err="1">
                <a:latin typeface="Times New Roman" panose="02020603050405020304" pitchFamily="18" charset="0"/>
                <a:cs typeface="Times New Roman" panose="02020603050405020304" pitchFamily="18" charset="0"/>
              </a:rPr>
              <a:t>very</a:t>
            </a:r>
            <a:r>
              <a:rPr lang="it-IT" sz="2400" i="1">
                <a:latin typeface="Times New Roman" panose="02020603050405020304" pitchFamily="18" charset="0"/>
                <a:cs typeface="Times New Roman" panose="02020603050405020304" pitchFamily="18" charset="0"/>
              </a:rPr>
              <a:t> </a:t>
            </a:r>
            <a:r>
              <a:rPr lang="it-IT" sz="2400" i="1" err="1">
                <a:latin typeface="Times New Roman" panose="02020603050405020304" pitchFamily="18" charset="0"/>
                <a:cs typeface="Times New Roman" panose="02020603050405020304" pitchFamily="18" charset="0"/>
              </a:rPr>
              <a:t>uneven</a:t>
            </a:r>
            <a:r>
              <a:rPr lang="it-IT" sz="2400" i="1">
                <a:latin typeface="Times New Roman" panose="02020603050405020304" pitchFamily="18" charset="0"/>
                <a:cs typeface="Times New Roman" panose="02020603050405020304" pitchFamily="18" charset="0"/>
              </a:rPr>
              <a:t>, </a:t>
            </a:r>
            <a:r>
              <a:rPr lang="it-IT" sz="2400" i="1" err="1">
                <a:latin typeface="Times New Roman" panose="02020603050405020304" pitchFamily="18" charset="0"/>
                <a:cs typeface="Times New Roman" panose="02020603050405020304" pitchFamily="18" charset="0"/>
              </a:rPr>
              <a:t>rising</a:t>
            </a:r>
            <a:r>
              <a:rPr lang="it-IT" sz="2400" i="1">
                <a:latin typeface="Times New Roman" panose="02020603050405020304" pitchFamily="18" charset="0"/>
                <a:cs typeface="Times New Roman" panose="02020603050405020304" pitchFamily="18" charset="0"/>
              </a:rPr>
              <a:t> </a:t>
            </a:r>
            <a:r>
              <a:rPr lang="it-IT" sz="2400" i="1" err="1">
                <a:latin typeface="Times New Roman" panose="02020603050405020304" pitchFamily="18" charset="0"/>
                <a:cs typeface="Times New Roman" panose="02020603050405020304" pitchFamily="18" charset="0"/>
              </a:rPr>
              <a:t>like</a:t>
            </a:r>
            <a:r>
              <a:rPr lang="it-IT" sz="2400" i="1">
                <a:latin typeface="Times New Roman" panose="02020603050405020304" pitchFamily="18" charset="0"/>
                <a:cs typeface="Times New Roman" panose="02020603050405020304" pitchFamily="18" charset="0"/>
              </a:rPr>
              <a:t> the </a:t>
            </a:r>
            <a:r>
              <a:rPr lang="it-IT" sz="2400" i="1" err="1">
                <a:latin typeface="Times New Roman" panose="02020603050405020304" pitchFamily="18" charset="0"/>
                <a:cs typeface="Times New Roman" panose="02020603050405020304" pitchFamily="18" charset="0"/>
              </a:rPr>
              <a:t>waves</a:t>
            </a:r>
            <a:r>
              <a:rPr lang="it-IT" sz="2400" i="1">
                <a:latin typeface="Times New Roman" panose="02020603050405020304" pitchFamily="18" charset="0"/>
                <a:cs typeface="Times New Roman" panose="02020603050405020304" pitchFamily="18" charset="0"/>
              </a:rPr>
              <a:t> of a </a:t>
            </a:r>
            <a:r>
              <a:rPr lang="it-IT" sz="2400" i="1" err="1">
                <a:latin typeface="Times New Roman" panose="02020603050405020304" pitchFamily="18" charset="0"/>
                <a:cs typeface="Times New Roman" panose="02020603050405020304" pitchFamily="18" charset="0"/>
              </a:rPr>
              <a:t>troubled</a:t>
            </a:r>
            <a:r>
              <a:rPr lang="it-IT" sz="2400" i="1">
                <a:latin typeface="Times New Roman" panose="02020603050405020304" pitchFamily="18" charset="0"/>
                <a:cs typeface="Times New Roman" panose="02020603050405020304" pitchFamily="18" charset="0"/>
              </a:rPr>
              <a:t> </a:t>
            </a:r>
            <a:r>
              <a:rPr lang="it-IT" sz="2400" i="1" err="1">
                <a:latin typeface="Times New Roman" panose="02020603050405020304" pitchFamily="18" charset="0"/>
                <a:cs typeface="Times New Roman" panose="02020603050405020304" pitchFamily="18" charset="0"/>
              </a:rPr>
              <a:t>sea</a:t>
            </a:r>
            <a:r>
              <a:rPr lang="it-IT" sz="2400" i="1">
                <a:latin typeface="Times New Roman" panose="02020603050405020304" pitchFamily="18" charset="0"/>
                <a:cs typeface="Times New Roman" panose="02020603050405020304" pitchFamily="18" charset="0"/>
              </a:rPr>
              <a:t>, </a:t>
            </a:r>
            <a:r>
              <a:rPr lang="it-IT" sz="2400" i="1" err="1">
                <a:latin typeface="Times New Roman" panose="02020603050405020304" pitchFamily="18" charset="0"/>
                <a:cs typeface="Times New Roman" panose="02020603050405020304" pitchFamily="18" charset="0"/>
              </a:rPr>
              <a:t>descending</a:t>
            </a:r>
            <a:r>
              <a:rPr lang="it-IT" sz="2400" i="1">
                <a:latin typeface="Times New Roman" panose="02020603050405020304" pitchFamily="18" charset="0"/>
                <a:cs typeface="Times New Roman" panose="02020603050405020304" pitchFamily="18" charset="0"/>
              </a:rPr>
              <a:t> </a:t>
            </a:r>
            <a:r>
              <a:rPr lang="it-IT" sz="2400" i="1" err="1">
                <a:latin typeface="Times New Roman" panose="02020603050405020304" pitchFamily="18" charset="0"/>
                <a:cs typeface="Times New Roman" panose="02020603050405020304" pitchFamily="18" charset="0"/>
              </a:rPr>
              <a:t>low</a:t>
            </a:r>
            <a:r>
              <a:rPr lang="it-IT" sz="2400" i="1">
                <a:latin typeface="Times New Roman" panose="02020603050405020304" pitchFamily="18" charset="0"/>
                <a:cs typeface="Times New Roman" panose="02020603050405020304" pitchFamily="18" charset="0"/>
              </a:rPr>
              <a:t>, and </a:t>
            </a:r>
            <a:r>
              <a:rPr lang="it-IT" sz="2400" i="1" err="1">
                <a:latin typeface="Times New Roman" panose="02020603050405020304" pitchFamily="18" charset="0"/>
                <a:cs typeface="Times New Roman" panose="02020603050405020304" pitchFamily="18" charset="0"/>
              </a:rPr>
              <a:t>interspersed</a:t>
            </a:r>
            <a:r>
              <a:rPr lang="it-IT" sz="2400" i="1">
                <a:latin typeface="Times New Roman" panose="02020603050405020304" pitchFamily="18" charset="0"/>
                <a:cs typeface="Times New Roman" panose="02020603050405020304" pitchFamily="18" charset="0"/>
              </a:rPr>
              <a:t> by </a:t>
            </a:r>
            <a:r>
              <a:rPr lang="it-IT" sz="2400" i="1" err="1">
                <a:latin typeface="Times New Roman" panose="02020603050405020304" pitchFamily="18" charset="0"/>
                <a:cs typeface="Times New Roman" panose="02020603050405020304" pitchFamily="18" charset="0"/>
              </a:rPr>
              <a:t>rifts</a:t>
            </a:r>
            <a:r>
              <a:rPr lang="it-IT" sz="2400" i="1">
                <a:latin typeface="Times New Roman" panose="02020603050405020304" pitchFamily="18" charset="0"/>
                <a:cs typeface="Times New Roman" panose="02020603050405020304" pitchFamily="18" charset="0"/>
              </a:rPr>
              <a:t> </a:t>
            </a:r>
            <a:r>
              <a:rPr lang="it-IT" sz="2400" i="1" err="1">
                <a:latin typeface="Times New Roman" panose="02020603050405020304" pitchFamily="18" charset="0"/>
                <a:cs typeface="Times New Roman" panose="02020603050405020304" pitchFamily="18" charset="0"/>
              </a:rPr>
              <a:t>that</a:t>
            </a:r>
            <a:r>
              <a:rPr lang="it-IT" sz="2400" i="1">
                <a:latin typeface="Times New Roman" panose="02020603050405020304" pitchFamily="18" charset="0"/>
                <a:cs typeface="Times New Roman" panose="02020603050405020304" pitchFamily="18" charset="0"/>
              </a:rPr>
              <a:t> </a:t>
            </a:r>
            <a:r>
              <a:rPr lang="it-IT" sz="2400" i="1" err="1">
                <a:latin typeface="Times New Roman" panose="02020603050405020304" pitchFamily="18" charset="0"/>
                <a:cs typeface="Times New Roman" panose="02020603050405020304" pitchFamily="18" charset="0"/>
              </a:rPr>
              <a:t>sink</a:t>
            </a:r>
            <a:r>
              <a:rPr lang="it-IT" sz="2400" i="1">
                <a:latin typeface="Times New Roman" panose="02020603050405020304" pitchFamily="18" charset="0"/>
                <a:cs typeface="Times New Roman" panose="02020603050405020304" pitchFamily="18" charset="0"/>
              </a:rPr>
              <a:t> </a:t>
            </a:r>
            <a:r>
              <a:rPr lang="it-IT" sz="2400" i="1" err="1">
                <a:latin typeface="Times New Roman" panose="02020603050405020304" pitchFamily="18" charset="0"/>
                <a:cs typeface="Times New Roman" panose="02020603050405020304" pitchFamily="18" charset="0"/>
              </a:rPr>
              <a:t>deep</a:t>
            </a:r>
            <a:r>
              <a:rPr lang="it-IT" sz="2400" i="1">
                <a:latin typeface="Times New Roman" panose="02020603050405020304" pitchFamily="18" charset="0"/>
                <a:cs typeface="Times New Roman" panose="02020603050405020304" pitchFamily="18" charset="0"/>
              </a:rPr>
              <a:t>. The </a:t>
            </a:r>
            <a:r>
              <a:rPr lang="it-IT" sz="2400" i="1" err="1">
                <a:latin typeface="Times New Roman" panose="02020603050405020304" pitchFamily="18" charset="0"/>
                <a:cs typeface="Times New Roman" panose="02020603050405020304" pitchFamily="18" charset="0"/>
              </a:rPr>
              <a:t>field</a:t>
            </a:r>
            <a:r>
              <a:rPr lang="it-IT" sz="2400" i="1">
                <a:latin typeface="Times New Roman" panose="02020603050405020304" pitchFamily="18" charset="0"/>
                <a:cs typeface="Times New Roman" panose="02020603050405020304" pitchFamily="18" charset="0"/>
              </a:rPr>
              <a:t> of </a:t>
            </a:r>
            <a:r>
              <a:rPr lang="it-IT" sz="2400" i="1" err="1">
                <a:latin typeface="Times New Roman" panose="02020603050405020304" pitchFamily="18" charset="0"/>
                <a:cs typeface="Times New Roman" panose="02020603050405020304" pitchFamily="18" charset="0"/>
              </a:rPr>
              <a:t>ice</a:t>
            </a:r>
            <a:r>
              <a:rPr lang="it-IT" sz="2400" i="1">
                <a:latin typeface="Times New Roman" panose="02020603050405020304" pitchFamily="18" charset="0"/>
                <a:cs typeface="Times New Roman" panose="02020603050405020304" pitchFamily="18" charset="0"/>
              </a:rPr>
              <a:t> </a:t>
            </a:r>
            <a:r>
              <a:rPr lang="it-IT" sz="2400" i="1" err="1">
                <a:latin typeface="Times New Roman" panose="02020603050405020304" pitchFamily="18" charset="0"/>
                <a:cs typeface="Times New Roman" panose="02020603050405020304" pitchFamily="18" charset="0"/>
              </a:rPr>
              <a:t>is</a:t>
            </a:r>
            <a:r>
              <a:rPr lang="it-IT" sz="2400" i="1">
                <a:latin typeface="Times New Roman" panose="02020603050405020304" pitchFamily="18" charset="0"/>
                <a:cs typeface="Times New Roman" panose="02020603050405020304" pitchFamily="18" charset="0"/>
              </a:rPr>
              <a:t> </a:t>
            </a:r>
            <a:r>
              <a:rPr lang="it-IT" sz="2400" i="1" err="1">
                <a:latin typeface="Times New Roman" panose="02020603050405020304" pitchFamily="18" charset="0"/>
                <a:cs typeface="Times New Roman" panose="02020603050405020304" pitchFamily="18" charset="0"/>
              </a:rPr>
              <a:t>almost</a:t>
            </a:r>
            <a:r>
              <a:rPr lang="it-IT" sz="2400" i="1">
                <a:latin typeface="Times New Roman" panose="02020603050405020304" pitchFamily="18" charset="0"/>
                <a:cs typeface="Times New Roman" panose="02020603050405020304" pitchFamily="18" charset="0"/>
              </a:rPr>
              <a:t> a </a:t>
            </a:r>
            <a:r>
              <a:rPr lang="it-IT" sz="2400" i="1" err="1">
                <a:latin typeface="Times New Roman" panose="02020603050405020304" pitchFamily="18" charset="0"/>
                <a:cs typeface="Times New Roman" panose="02020603050405020304" pitchFamily="18" charset="0"/>
              </a:rPr>
              <a:t>league</a:t>
            </a:r>
            <a:r>
              <a:rPr lang="it-IT" sz="2400" i="1">
                <a:latin typeface="Times New Roman" panose="02020603050405020304" pitchFamily="18" charset="0"/>
                <a:cs typeface="Times New Roman" panose="02020603050405020304" pitchFamily="18" charset="0"/>
              </a:rPr>
              <a:t> in </a:t>
            </a:r>
            <a:r>
              <a:rPr lang="it-IT" sz="2400" i="1" err="1">
                <a:latin typeface="Times New Roman" panose="02020603050405020304" pitchFamily="18" charset="0"/>
                <a:cs typeface="Times New Roman" panose="02020603050405020304" pitchFamily="18" charset="0"/>
              </a:rPr>
              <a:t>width</a:t>
            </a:r>
            <a:r>
              <a:rPr lang="it-IT" sz="2400" i="1">
                <a:latin typeface="Times New Roman" panose="02020603050405020304" pitchFamily="18" charset="0"/>
                <a:cs typeface="Times New Roman" panose="02020603050405020304" pitchFamily="18" charset="0"/>
              </a:rPr>
              <a:t>, </a:t>
            </a:r>
            <a:r>
              <a:rPr lang="it-IT" sz="2400" i="1" err="1">
                <a:latin typeface="Times New Roman" panose="02020603050405020304" pitchFamily="18" charset="0"/>
                <a:cs typeface="Times New Roman" panose="02020603050405020304" pitchFamily="18" charset="0"/>
              </a:rPr>
              <a:t>but</a:t>
            </a:r>
            <a:r>
              <a:rPr lang="it-IT" sz="2400" i="1">
                <a:latin typeface="Times New Roman" panose="02020603050405020304" pitchFamily="18" charset="0"/>
                <a:cs typeface="Times New Roman" panose="02020603050405020304" pitchFamily="18" charset="0"/>
              </a:rPr>
              <a:t> I </a:t>
            </a:r>
            <a:r>
              <a:rPr lang="it-IT" sz="2400" i="1" err="1">
                <a:latin typeface="Times New Roman" panose="02020603050405020304" pitchFamily="18" charset="0"/>
                <a:cs typeface="Times New Roman" panose="02020603050405020304" pitchFamily="18" charset="0"/>
              </a:rPr>
              <a:t>spent</a:t>
            </a:r>
            <a:r>
              <a:rPr lang="it-IT" sz="2400" i="1">
                <a:latin typeface="Times New Roman" panose="02020603050405020304" pitchFamily="18" charset="0"/>
                <a:cs typeface="Times New Roman" panose="02020603050405020304" pitchFamily="18" charset="0"/>
              </a:rPr>
              <a:t> </a:t>
            </a:r>
            <a:r>
              <a:rPr lang="it-IT" sz="2400" i="1" err="1">
                <a:latin typeface="Times New Roman" panose="02020603050405020304" pitchFamily="18" charset="0"/>
                <a:cs typeface="Times New Roman" panose="02020603050405020304" pitchFamily="18" charset="0"/>
              </a:rPr>
              <a:t>nearly</a:t>
            </a:r>
            <a:r>
              <a:rPr lang="it-IT" sz="2400" i="1">
                <a:latin typeface="Times New Roman" panose="02020603050405020304" pitchFamily="18" charset="0"/>
                <a:cs typeface="Times New Roman" panose="02020603050405020304" pitchFamily="18" charset="0"/>
              </a:rPr>
              <a:t> </a:t>
            </a:r>
            <a:r>
              <a:rPr lang="it-IT" sz="2400" i="1" err="1">
                <a:latin typeface="Times New Roman" panose="02020603050405020304" pitchFamily="18" charset="0"/>
                <a:cs typeface="Times New Roman" panose="02020603050405020304" pitchFamily="18" charset="0"/>
              </a:rPr>
              <a:t>two</a:t>
            </a:r>
            <a:r>
              <a:rPr lang="it-IT" sz="2400" i="1">
                <a:latin typeface="Times New Roman" panose="02020603050405020304" pitchFamily="18" charset="0"/>
                <a:cs typeface="Times New Roman" panose="02020603050405020304" pitchFamily="18" charset="0"/>
              </a:rPr>
              <a:t> hours in </a:t>
            </a:r>
            <a:r>
              <a:rPr lang="it-IT" sz="2400" i="1" err="1">
                <a:latin typeface="Times New Roman" panose="02020603050405020304" pitchFamily="18" charset="0"/>
                <a:cs typeface="Times New Roman" panose="02020603050405020304" pitchFamily="18" charset="0"/>
              </a:rPr>
              <a:t>crossing</a:t>
            </a:r>
            <a:r>
              <a:rPr lang="it-IT" sz="2400" i="1">
                <a:latin typeface="Times New Roman" panose="02020603050405020304" pitchFamily="18" charset="0"/>
                <a:cs typeface="Times New Roman" panose="02020603050405020304" pitchFamily="18" charset="0"/>
              </a:rPr>
              <a:t> </a:t>
            </a:r>
            <a:r>
              <a:rPr lang="it-IT" sz="2400" i="1" err="1">
                <a:latin typeface="Times New Roman" panose="02020603050405020304" pitchFamily="18" charset="0"/>
                <a:cs typeface="Times New Roman" panose="02020603050405020304" pitchFamily="18" charset="0"/>
              </a:rPr>
              <a:t>it</a:t>
            </a:r>
            <a:r>
              <a:rPr lang="it-IT" sz="2400" i="1">
                <a:latin typeface="Times New Roman" panose="02020603050405020304" pitchFamily="18" charset="0"/>
                <a:cs typeface="Times New Roman" panose="02020603050405020304" pitchFamily="18" charset="0"/>
              </a:rPr>
              <a:t>. The opposite mountain </a:t>
            </a:r>
            <a:r>
              <a:rPr lang="it-IT" sz="2400" i="1" err="1">
                <a:latin typeface="Times New Roman" panose="02020603050405020304" pitchFamily="18" charset="0"/>
                <a:cs typeface="Times New Roman" panose="02020603050405020304" pitchFamily="18" charset="0"/>
              </a:rPr>
              <a:t>is</a:t>
            </a:r>
            <a:r>
              <a:rPr lang="it-IT" sz="2400" i="1">
                <a:latin typeface="Times New Roman" panose="02020603050405020304" pitchFamily="18" charset="0"/>
                <a:cs typeface="Times New Roman" panose="02020603050405020304" pitchFamily="18" charset="0"/>
              </a:rPr>
              <a:t> a bare </a:t>
            </a:r>
            <a:r>
              <a:rPr lang="it-IT" sz="2400" i="1" err="1">
                <a:latin typeface="Times New Roman" panose="02020603050405020304" pitchFamily="18" charset="0"/>
                <a:cs typeface="Times New Roman" panose="02020603050405020304" pitchFamily="18" charset="0"/>
              </a:rPr>
              <a:t>perpendicular</a:t>
            </a:r>
            <a:r>
              <a:rPr lang="it-IT" sz="2400" i="1">
                <a:latin typeface="Times New Roman" panose="02020603050405020304" pitchFamily="18" charset="0"/>
                <a:cs typeface="Times New Roman" panose="02020603050405020304" pitchFamily="18" charset="0"/>
              </a:rPr>
              <a:t> rock. From the side </a:t>
            </a:r>
            <a:r>
              <a:rPr lang="it-IT" sz="2400" i="1" err="1">
                <a:latin typeface="Times New Roman" panose="02020603050405020304" pitchFamily="18" charset="0"/>
                <a:cs typeface="Times New Roman" panose="02020603050405020304" pitchFamily="18" charset="0"/>
              </a:rPr>
              <a:t>where</a:t>
            </a:r>
            <a:r>
              <a:rPr lang="it-IT" sz="2400" i="1">
                <a:latin typeface="Times New Roman" panose="02020603050405020304" pitchFamily="18" charset="0"/>
                <a:cs typeface="Times New Roman" panose="02020603050405020304" pitchFamily="18" charset="0"/>
              </a:rPr>
              <a:t> I </a:t>
            </a:r>
            <a:r>
              <a:rPr lang="it-IT" sz="2400" i="1" err="1">
                <a:latin typeface="Times New Roman" panose="02020603050405020304" pitchFamily="18" charset="0"/>
                <a:cs typeface="Times New Roman" panose="02020603050405020304" pitchFamily="18" charset="0"/>
              </a:rPr>
              <a:t>now</a:t>
            </a:r>
            <a:r>
              <a:rPr lang="it-IT" sz="2400" i="1">
                <a:latin typeface="Times New Roman" panose="02020603050405020304" pitchFamily="18" charset="0"/>
                <a:cs typeface="Times New Roman" panose="02020603050405020304" pitchFamily="18" charset="0"/>
              </a:rPr>
              <a:t> </a:t>
            </a:r>
            <a:r>
              <a:rPr lang="it-IT" sz="2400" i="1" err="1">
                <a:latin typeface="Times New Roman" panose="02020603050405020304" pitchFamily="18" charset="0"/>
                <a:cs typeface="Times New Roman" panose="02020603050405020304" pitchFamily="18" charset="0"/>
              </a:rPr>
              <a:t>stood</a:t>
            </a:r>
            <a:r>
              <a:rPr lang="it-IT" sz="2400" i="1">
                <a:latin typeface="Times New Roman" panose="02020603050405020304" pitchFamily="18" charset="0"/>
                <a:cs typeface="Times New Roman" panose="02020603050405020304" pitchFamily="18" charset="0"/>
              </a:rPr>
              <a:t> </a:t>
            </a:r>
            <a:r>
              <a:rPr lang="it-IT" sz="2400" i="1" err="1">
                <a:latin typeface="Times New Roman" panose="02020603050405020304" pitchFamily="18" charset="0"/>
                <a:cs typeface="Times New Roman" panose="02020603050405020304" pitchFamily="18" charset="0"/>
              </a:rPr>
              <a:t>Montanvert</a:t>
            </a:r>
            <a:r>
              <a:rPr lang="it-IT" sz="2400" i="1">
                <a:latin typeface="Times New Roman" panose="02020603050405020304" pitchFamily="18" charset="0"/>
                <a:cs typeface="Times New Roman" panose="02020603050405020304" pitchFamily="18" charset="0"/>
              </a:rPr>
              <a:t> </a:t>
            </a:r>
            <a:r>
              <a:rPr lang="it-IT" sz="2400" i="1" err="1">
                <a:latin typeface="Times New Roman" panose="02020603050405020304" pitchFamily="18" charset="0"/>
                <a:cs typeface="Times New Roman" panose="02020603050405020304" pitchFamily="18" charset="0"/>
              </a:rPr>
              <a:t>was</a:t>
            </a:r>
            <a:r>
              <a:rPr lang="it-IT" sz="2400" i="1">
                <a:latin typeface="Times New Roman" panose="02020603050405020304" pitchFamily="18" charset="0"/>
                <a:cs typeface="Times New Roman" panose="02020603050405020304" pitchFamily="18" charset="0"/>
              </a:rPr>
              <a:t> </a:t>
            </a:r>
            <a:r>
              <a:rPr lang="it-IT" sz="2400" i="1" err="1">
                <a:latin typeface="Times New Roman" panose="02020603050405020304" pitchFamily="18" charset="0"/>
                <a:cs typeface="Times New Roman" panose="02020603050405020304" pitchFamily="18" charset="0"/>
              </a:rPr>
              <a:t>exactly</a:t>
            </a:r>
            <a:r>
              <a:rPr lang="it-IT" sz="2400" i="1">
                <a:latin typeface="Times New Roman" panose="02020603050405020304" pitchFamily="18" charset="0"/>
                <a:cs typeface="Times New Roman" panose="02020603050405020304" pitchFamily="18" charset="0"/>
              </a:rPr>
              <a:t> opposite, </a:t>
            </a:r>
            <a:r>
              <a:rPr lang="it-IT" sz="2400" i="1" err="1">
                <a:latin typeface="Times New Roman" panose="02020603050405020304" pitchFamily="18" charset="0"/>
                <a:cs typeface="Times New Roman" panose="02020603050405020304" pitchFamily="18" charset="0"/>
              </a:rPr>
              <a:t>at</a:t>
            </a:r>
            <a:r>
              <a:rPr lang="it-IT" sz="2400" i="1">
                <a:latin typeface="Times New Roman" panose="02020603050405020304" pitchFamily="18" charset="0"/>
                <a:cs typeface="Times New Roman" panose="02020603050405020304" pitchFamily="18" charset="0"/>
              </a:rPr>
              <a:t> the </a:t>
            </a:r>
            <a:r>
              <a:rPr lang="it-IT" sz="2400" i="1" err="1">
                <a:latin typeface="Times New Roman" panose="02020603050405020304" pitchFamily="18" charset="0"/>
                <a:cs typeface="Times New Roman" panose="02020603050405020304" pitchFamily="18" charset="0"/>
              </a:rPr>
              <a:t>distance</a:t>
            </a:r>
            <a:r>
              <a:rPr lang="it-IT" sz="2400" i="1">
                <a:latin typeface="Times New Roman" panose="02020603050405020304" pitchFamily="18" charset="0"/>
                <a:cs typeface="Times New Roman" panose="02020603050405020304" pitchFamily="18" charset="0"/>
              </a:rPr>
              <a:t> of a </a:t>
            </a:r>
            <a:r>
              <a:rPr lang="it-IT" sz="2400" i="1" err="1">
                <a:latin typeface="Times New Roman" panose="02020603050405020304" pitchFamily="18" charset="0"/>
                <a:cs typeface="Times New Roman" panose="02020603050405020304" pitchFamily="18" charset="0"/>
              </a:rPr>
              <a:t>league</a:t>
            </a:r>
            <a:r>
              <a:rPr lang="it-IT" sz="2400" i="1">
                <a:latin typeface="Times New Roman" panose="02020603050405020304" pitchFamily="18" charset="0"/>
                <a:cs typeface="Times New Roman" panose="02020603050405020304" pitchFamily="18" charset="0"/>
              </a:rPr>
              <a:t>; and </a:t>
            </a:r>
            <a:r>
              <a:rPr lang="it-IT" sz="2400" i="1" err="1">
                <a:latin typeface="Times New Roman" panose="02020603050405020304" pitchFamily="18" charset="0"/>
                <a:cs typeface="Times New Roman" panose="02020603050405020304" pitchFamily="18" charset="0"/>
              </a:rPr>
              <a:t>above</a:t>
            </a:r>
            <a:r>
              <a:rPr lang="it-IT" sz="2400" i="1">
                <a:latin typeface="Times New Roman" panose="02020603050405020304" pitchFamily="18" charset="0"/>
                <a:cs typeface="Times New Roman" panose="02020603050405020304" pitchFamily="18" charset="0"/>
              </a:rPr>
              <a:t> </a:t>
            </a:r>
            <a:r>
              <a:rPr lang="it-IT" sz="2400" i="1" err="1">
                <a:latin typeface="Times New Roman" panose="02020603050405020304" pitchFamily="18" charset="0"/>
                <a:cs typeface="Times New Roman" panose="02020603050405020304" pitchFamily="18" charset="0"/>
              </a:rPr>
              <a:t>it</a:t>
            </a:r>
            <a:r>
              <a:rPr lang="it-IT" sz="2400" i="1">
                <a:latin typeface="Times New Roman" panose="02020603050405020304" pitchFamily="18" charset="0"/>
                <a:cs typeface="Times New Roman" panose="02020603050405020304" pitchFamily="18" charset="0"/>
              </a:rPr>
              <a:t> rose Mont </a:t>
            </a:r>
            <a:r>
              <a:rPr lang="it-IT" sz="2400" i="1" err="1">
                <a:latin typeface="Times New Roman" panose="02020603050405020304" pitchFamily="18" charset="0"/>
                <a:cs typeface="Times New Roman" panose="02020603050405020304" pitchFamily="18" charset="0"/>
              </a:rPr>
              <a:t>Blanc</a:t>
            </a:r>
            <a:r>
              <a:rPr lang="it-IT" sz="2400" i="1">
                <a:latin typeface="Times New Roman" panose="02020603050405020304" pitchFamily="18" charset="0"/>
                <a:cs typeface="Times New Roman" panose="02020603050405020304" pitchFamily="18" charset="0"/>
              </a:rPr>
              <a:t>, in </a:t>
            </a:r>
            <a:r>
              <a:rPr lang="it-IT" sz="2400" i="1" err="1">
                <a:latin typeface="Times New Roman" panose="02020603050405020304" pitchFamily="18" charset="0"/>
                <a:cs typeface="Times New Roman" panose="02020603050405020304" pitchFamily="18" charset="0"/>
              </a:rPr>
              <a:t>awful</a:t>
            </a:r>
            <a:r>
              <a:rPr lang="it-IT" sz="2400" i="1">
                <a:latin typeface="Times New Roman" panose="02020603050405020304" pitchFamily="18" charset="0"/>
                <a:cs typeface="Times New Roman" panose="02020603050405020304" pitchFamily="18" charset="0"/>
              </a:rPr>
              <a:t> </a:t>
            </a:r>
            <a:r>
              <a:rPr lang="it-IT" sz="2400" i="1" err="1">
                <a:latin typeface="Times New Roman" panose="02020603050405020304" pitchFamily="18" charset="0"/>
                <a:cs typeface="Times New Roman" panose="02020603050405020304" pitchFamily="18" charset="0"/>
              </a:rPr>
              <a:t>majesty</a:t>
            </a:r>
            <a:r>
              <a:rPr lang="it-IT" sz="2400" i="1">
                <a:latin typeface="Times New Roman" panose="02020603050405020304" pitchFamily="18" charset="0"/>
                <a:cs typeface="Times New Roman" panose="02020603050405020304" pitchFamily="18" charset="0"/>
              </a:rPr>
              <a:t>. I </a:t>
            </a:r>
            <a:r>
              <a:rPr lang="it-IT" sz="2400" i="1" err="1">
                <a:latin typeface="Times New Roman" panose="02020603050405020304" pitchFamily="18" charset="0"/>
                <a:cs typeface="Times New Roman" panose="02020603050405020304" pitchFamily="18" charset="0"/>
              </a:rPr>
              <a:t>remained</a:t>
            </a:r>
            <a:r>
              <a:rPr lang="it-IT" sz="2400" i="1">
                <a:latin typeface="Times New Roman" panose="02020603050405020304" pitchFamily="18" charset="0"/>
                <a:cs typeface="Times New Roman" panose="02020603050405020304" pitchFamily="18" charset="0"/>
              </a:rPr>
              <a:t> in a </a:t>
            </a:r>
            <a:r>
              <a:rPr lang="it-IT" sz="2400" i="1" err="1">
                <a:latin typeface="Times New Roman" panose="02020603050405020304" pitchFamily="18" charset="0"/>
                <a:cs typeface="Times New Roman" panose="02020603050405020304" pitchFamily="18" charset="0"/>
              </a:rPr>
              <a:t>recess</a:t>
            </a:r>
            <a:r>
              <a:rPr lang="it-IT" sz="2400" i="1">
                <a:latin typeface="Times New Roman" panose="02020603050405020304" pitchFamily="18" charset="0"/>
                <a:cs typeface="Times New Roman" panose="02020603050405020304" pitchFamily="18" charset="0"/>
              </a:rPr>
              <a:t> of the rock, </a:t>
            </a:r>
            <a:r>
              <a:rPr lang="it-IT" sz="2400" i="1" err="1">
                <a:latin typeface="Times New Roman" panose="02020603050405020304" pitchFamily="18" charset="0"/>
                <a:cs typeface="Times New Roman" panose="02020603050405020304" pitchFamily="18" charset="0"/>
              </a:rPr>
              <a:t>gazing</a:t>
            </a:r>
            <a:r>
              <a:rPr lang="it-IT" sz="2400" i="1">
                <a:latin typeface="Times New Roman" panose="02020603050405020304" pitchFamily="18" charset="0"/>
                <a:cs typeface="Times New Roman" panose="02020603050405020304" pitchFamily="18" charset="0"/>
              </a:rPr>
              <a:t> on </a:t>
            </a:r>
            <a:r>
              <a:rPr lang="it-IT" sz="2400" i="1" err="1">
                <a:latin typeface="Times New Roman" panose="02020603050405020304" pitchFamily="18" charset="0"/>
                <a:cs typeface="Times New Roman" panose="02020603050405020304" pitchFamily="18" charset="0"/>
              </a:rPr>
              <a:t>this</a:t>
            </a:r>
            <a:r>
              <a:rPr lang="it-IT" sz="2400" i="1">
                <a:latin typeface="Times New Roman" panose="02020603050405020304" pitchFamily="18" charset="0"/>
                <a:cs typeface="Times New Roman" panose="02020603050405020304" pitchFamily="18" charset="0"/>
              </a:rPr>
              <a:t> </a:t>
            </a:r>
            <a:r>
              <a:rPr lang="it-IT" sz="2400" i="1" err="1">
                <a:latin typeface="Times New Roman" panose="02020603050405020304" pitchFamily="18" charset="0"/>
                <a:cs typeface="Times New Roman" panose="02020603050405020304" pitchFamily="18" charset="0"/>
              </a:rPr>
              <a:t>wonderful</a:t>
            </a:r>
            <a:r>
              <a:rPr lang="it-IT" sz="2400" i="1">
                <a:latin typeface="Times New Roman" panose="02020603050405020304" pitchFamily="18" charset="0"/>
                <a:cs typeface="Times New Roman" panose="02020603050405020304" pitchFamily="18" charset="0"/>
              </a:rPr>
              <a:t> and </a:t>
            </a:r>
            <a:r>
              <a:rPr lang="it-IT" sz="2400" i="1" err="1">
                <a:latin typeface="Times New Roman" panose="02020603050405020304" pitchFamily="18" charset="0"/>
                <a:cs typeface="Times New Roman" panose="02020603050405020304" pitchFamily="18" charset="0"/>
              </a:rPr>
              <a:t>stupendous</a:t>
            </a:r>
            <a:r>
              <a:rPr lang="it-IT" sz="2400" i="1">
                <a:latin typeface="Times New Roman" panose="02020603050405020304" pitchFamily="18" charset="0"/>
                <a:cs typeface="Times New Roman" panose="02020603050405020304" pitchFamily="18" charset="0"/>
              </a:rPr>
              <a:t> scene.</a:t>
            </a:r>
          </a:p>
          <a:p>
            <a:endParaRPr lang="it-IT" sz="3200"/>
          </a:p>
        </p:txBody>
      </p:sp>
    </p:spTree>
    <p:extLst>
      <p:ext uri="{BB962C8B-B14F-4D97-AF65-F5344CB8AC3E}">
        <p14:creationId xmlns:p14="http://schemas.microsoft.com/office/powerpoint/2010/main" val="3059372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182880" y="365126"/>
            <a:ext cx="11625943" cy="719092"/>
          </a:xfrm>
        </p:spPr>
        <p:txBody>
          <a:bodyPr>
            <a:normAutofit fontScale="90000"/>
          </a:bodyPr>
          <a:lstStyle/>
          <a:p>
            <a:br>
              <a:rPr lang="it-IT" sz="4000"/>
            </a:br>
            <a:br>
              <a:rPr lang="it-IT" sz="4000"/>
            </a:br>
            <a:r>
              <a:rPr lang="it-IT" sz="4000">
                <a:latin typeface="Times New Roman" panose="02020603050405020304" pitchFamily="18" charset="0"/>
                <a:cs typeface="Times New Roman" panose="02020603050405020304" pitchFamily="18" charset="0"/>
              </a:rPr>
              <a:t>J.W.M. Turner </a:t>
            </a:r>
            <a:r>
              <a:rPr lang="en-US" sz="4000" b="1" i="1">
                <a:latin typeface="Times New Roman" panose="02020603050405020304" pitchFamily="18" charset="0"/>
                <a:cs typeface="Times New Roman" panose="02020603050405020304" pitchFamily="18" charset="0"/>
              </a:rPr>
              <a:t>St </a:t>
            </a:r>
            <a:r>
              <a:rPr lang="en-US" sz="4000" b="1" i="1" err="1">
                <a:latin typeface="Times New Roman" panose="02020603050405020304" pitchFamily="18" charset="0"/>
                <a:cs typeface="Times New Roman" panose="02020603050405020304" pitchFamily="18" charset="0"/>
              </a:rPr>
              <a:t>Gothard</a:t>
            </a:r>
            <a:r>
              <a:rPr lang="en-US" sz="4000" b="1" i="1">
                <a:latin typeface="Times New Roman" panose="02020603050405020304" pitchFamily="18" charset="0"/>
                <a:cs typeface="Times New Roman" panose="02020603050405020304" pitchFamily="18" charset="0"/>
              </a:rPr>
              <a:t> and Mont Blanc</a:t>
            </a:r>
            <a:r>
              <a:rPr lang="en-US" sz="4000" b="1">
                <a:latin typeface="Times New Roman" panose="02020603050405020304" pitchFamily="18" charset="0"/>
                <a:cs typeface="Times New Roman" panose="02020603050405020304" pitchFamily="18" charset="0"/>
              </a:rPr>
              <a:t> Sketchbook1802</a:t>
            </a:r>
            <a:br>
              <a:rPr lang="en-US" b="1"/>
            </a:br>
            <a:endParaRPr lang="it-IT"/>
          </a:p>
        </p:txBody>
      </p:sp>
      <p:sp>
        <p:nvSpPr>
          <p:cNvPr id="3" name="Segnaposto contenuto 2"/>
          <p:cNvSpPr>
            <a:spLocks noGrp="1"/>
          </p:cNvSpPr>
          <p:nvPr>
            <p:ph sz="half" idx="1"/>
          </p:nvPr>
        </p:nvSpPr>
        <p:spPr>
          <a:xfrm>
            <a:off x="838200" y="1306286"/>
            <a:ext cx="5181600" cy="4870677"/>
          </a:xfrm>
        </p:spPr>
        <p:txBody>
          <a:bodyPr>
            <a:normAutofit lnSpcReduction="10000"/>
          </a:bodyPr>
          <a:lstStyle/>
          <a:p>
            <a:pPr marL="0" indent="0">
              <a:buNone/>
            </a:pPr>
            <a:r>
              <a:rPr lang="it-IT" err="1">
                <a:latin typeface="Times New Roman" panose="02020603050405020304" pitchFamily="18" charset="0"/>
                <a:cs typeface="Times New Roman" panose="02020603050405020304" pitchFamily="18" charset="0"/>
              </a:rPr>
              <a:t>As</a:t>
            </a:r>
            <a:r>
              <a:rPr lang="it-IT">
                <a:latin typeface="Times New Roman" panose="02020603050405020304" pitchFamily="18" charset="0"/>
                <a:cs typeface="Times New Roman" panose="02020603050405020304" pitchFamily="18" charset="0"/>
              </a:rPr>
              <a:t> Turner </a:t>
            </a:r>
            <a:r>
              <a:rPr lang="it-IT" err="1">
                <a:latin typeface="Times New Roman" panose="02020603050405020304" pitchFamily="18" charset="0"/>
                <a:cs typeface="Times New Roman" panose="02020603050405020304" pitchFamily="18" charset="0"/>
              </a:rPr>
              <a:t>reached</a:t>
            </a:r>
            <a:r>
              <a:rPr lang="it-IT">
                <a:latin typeface="Times New Roman" panose="02020603050405020304" pitchFamily="18" charset="0"/>
                <a:cs typeface="Times New Roman" panose="02020603050405020304" pitchFamily="18" charset="0"/>
              </a:rPr>
              <a:t> the </a:t>
            </a:r>
            <a:r>
              <a:rPr lang="it-IT" err="1">
                <a:latin typeface="Times New Roman" panose="02020603050405020304" pitchFamily="18" charset="0"/>
                <a:cs typeface="Times New Roman" panose="02020603050405020304" pitchFamily="18" charset="0"/>
              </a:rPr>
              <a:t>glaciers</a:t>
            </a:r>
            <a:r>
              <a:rPr lang="it-IT">
                <a:latin typeface="Times New Roman" panose="02020603050405020304" pitchFamily="18" charset="0"/>
                <a:cs typeface="Times New Roman" panose="02020603050405020304" pitchFamily="18" charset="0"/>
              </a:rPr>
              <a:t> of the Mont </a:t>
            </a:r>
            <a:r>
              <a:rPr lang="it-IT" err="1">
                <a:latin typeface="Times New Roman" panose="02020603050405020304" pitchFamily="18" charset="0"/>
                <a:cs typeface="Times New Roman" panose="02020603050405020304" pitchFamily="18" charset="0"/>
              </a:rPr>
              <a:t>Blanc</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chain</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his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drawings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pulsed</a:t>
            </a:r>
            <a:r>
              <a:rPr lang="it-IT">
                <a:latin typeface="Times New Roman" panose="02020603050405020304" pitchFamily="18" charset="0"/>
                <a:cs typeface="Times New Roman" panose="02020603050405020304" pitchFamily="18" charset="0"/>
              </a:rPr>
              <a:t> with a </a:t>
            </a:r>
            <a:r>
              <a:rPr lang="it-IT" err="1">
                <a:latin typeface="Times New Roman" panose="02020603050405020304" pitchFamily="18" charset="0"/>
                <a:cs typeface="Times New Roman" panose="02020603050405020304" pitchFamily="18" charset="0"/>
              </a:rPr>
              <a:t>different</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energy</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altogether</a:t>
            </a:r>
            <a:r>
              <a:rPr lang="it-IT">
                <a:latin typeface="Times New Roman" panose="02020603050405020304" pitchFamily="18" charset="0"/>
                <a:cs typeface="Times New Roman" panose="02020603050405020304" pitchFamily="18" charset="0"/>
              </a:rPr>
              <a:t>. The </a:t>
            </a:r>
            <a:r>
              <a:rPr lang="it-IT" err="1">
                <a:latin typeface="Times New Roman" panose="02020603050405020304" pitchFamily="18" charset="0"/>
                <a:cs typeface="Times New Roman" panose="02020603050405020304" pitchFamily="18" charset="0"/>
              </a:rPr>
              <a:t>jagged</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forms</a:t>
            </a:r>
            <a:r>
              <a:rPr lang="it-IT">
                <a:latin typeface="Times New Roman" panose="02020603050405020304" pitchFamily="18" charset="0"/>
                <a:cs typeface="Times New Roman" panose="02020603050405020304" pitchFamily="18" charset="0"/>
              </a:rPr>
              <a:t> of </a:t>
            </a:r>
            <a:r>
              <a:rPr lang="it-IT" err="1">
                <a:latin typeface="Times New Roman" panose="02020603050405020304" pitchFamily="18" charset="0"/>
                <a:cs typeface="Times New Roman" panose="02020603050405020304" pitchFamily="18" charset="0"/>
              </a:rPr>
              <a:t>ice-flows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scattered</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rocks</a:t>
            </a:r>
            <a:r>
              <a:rPr lang="it-IT">
                <a:latin typeface="Times New Roman" panose="02020603050405020304" pitchFamily="18" charset="0"/>
                <a:cs typeface="Times New Roman" panose="02020603050405020304" pitchFamily="18" charset="0"/>
              </a:rPr>
              <a:t>, dead or </a:t>
            </a:r>
            <a:r>
              <a:rPr lang="it-IT" err="1">
                <a:latin typeface="Times New Roman" panose="02020603050405020304" pitchFamily="18" charset="0"/>
                <a:cs typeface="Times New Roman" panose="02020603050405020304" pitchFamily="18" charset="0"/>
              </a:rPr>
              <a:t>twisted</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trees</a:t>
            </a:r>
            <a:r>
              <a:rPr lang="it-IT">
                <a:latin typeface="Times New Roman" panose="02020603050405020304" pitchFamily="18" charset="0"/>
                <a:cs typeface="Times New Roman" panose="02020603050405020304" pitchFamily="18" charset="0"/>
              </a:rPr>
              <a:t> set up </a:t>
            </a:r>
            <a:r>
              <a:rPr lang="it-IT" err="1">
                <a:latin typeface="Times New Roman" panose="02020603050405020304" pitchFamily="18" charset="0"/>
                <a:cs typeface="Times New Roman" panose="02020603050405020304" pitchFamily="18" charset="0"/>
              </a:rPr>
              <a:t>discontinuities</a:t>
            </a:r>
            <a:r>
              <a:rPr lang="it-IT">
                <a:latin typeface="Times New Roman" panose="02020603050405020304" pitchFamily="18" charset="0"/>
                <a:cs typeface="Times New Roman" panose="02020603050405020304" pitchFamily="18" charset="0"/>
              </a:rPr>
              <a:t> and </a:t>
            </a:r>
            <a:r>
              <a:rPr lang="it-IT" err="1">
                <a:latin typeface="Times New Roman" panose="02020603050405020304" pitchFamily="18" charset="0"/>
                <a:cs typeface="Times New Roman" panose="02020603050405020304" pitchFamily="18" charset="0"/>
              </a:rPr>
              <a:t>conflicting</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patterns</a:t>
            </a:r>
            <a:r>
              <a:rPr lang="it-IT">
                <a:latin typeface="Times New Roman" panose="02020603050405020304" pitchFamily="18" charset="0"/>
                <a:cs typeface="Times New Roman" panose="02020603050405020304" pitchFamily="18" charset="0"/>
              </a:rPr>
              <a:t> of </a:t>
            </a:r>
            <a:r>
              <a:rPr lang="it-IT" err="1">
                <a:latin typeface="Times New Roman" panose="02020603050405020304" pitchFamily="18" charset="0"/>
                <a:cs typeface="Times New Roman" panose="02020603050405020304" pitchFamily="18" charset="0"/>
              </a:rPr>
              <a:t>diagonals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studied</a:t>
            </a:r>
            <a:r>
              <a:rPr lang="it-IT">
                <a:latin typeface="Times New Roman" panose="02020603050405020304" pitchFamily="18" charset="0"/>
                <a:cs typeface="Times New Roman" panose="02020603050405020304" pitchFamily="18" charset="0"/>
              </a:rPr>
              <a:t> in </a:t>
            </a:r>
            <a:r>
              <a:rPr lang="it-IT" err="1">
                <a:latin typeface="Times New Roman" panose="02020603050405020304" pitchFamily="18" charset="0"/>
                <a:cs typeface="Times New Roman" panose="02020603050405020304" pitchFamily="18" charset="0"/>
              </a:rPr>
              <a:t>their</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strangeness</a:t>
            </a:r>
            <a:r>
              <a:rPr lang="it-IT">
                <a:latin typeface="Times New Roman" panose="02020603050405020304" pitchFamily="18" charset="0"/>
                <a:cs typeface="Times New Roman" panose="02020603050405020304" pitchFamily="18" charset="0"/>
              </a:rPr>
              <a:t> and </a:t>
            </a:r>
            <a:r>
              <a:rPr lang="it-IT" err="1">
                <a:latin typeface="Times New Roman" panose="02020603050405020304" pitchFamily="18" charset="0"/>
                <a:cs typeface="Times New Roman" panose="02020603050405020304" pitchFamily="18" charset="0"/>
              </a:rPr>
              <a:t>savagery</a:t>
            </a:r>
            <a:r>
              <a:rPr lang="it-IT">
                <a:latin typeface="Times New Roman" panose="02020603050405020304" pitchFamily="18" charset="0"/>
                <a:cs typeface="Times New Roman" panose="02020603050405020304" pitchFamily="18" charset="0"/>
              </a:rPr>
              <a:t>.</a:t>
            </a:r>
          </a:p>
          <a:p>
            <a:pPr marL="0" indent="0">
              <a:buNone/>
            </a:pPr>
            <a:r>
              <a:rPr lang="it-IT">
                <a:latin typeface="Times New Roman" panose="02020603050405020304" pitchFamily="18" charset="0"/>
                <a:cs typeface="Times New Roman" panose="02020603050405020304" pitchFamily="18" charset="0"/>
              </a:rPr>
              <a:t>No </a:t>
            </a:r>
            <a:r>
              <a:rPr lang="it-IT" err="1">
                <a:latin typeface="Times New Roman" panose="02020603050405020304" pitchFamily="18" charset="0"/>
                <a:cs typeface="Times New Roman" panose="02020603050405020304" pitchFamily="18" charset="0"/>
              </a:rPr>
              <a:t>pictorial</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conventions</a:t>
            </a:r>
            <a:r>
              <a:rPr lang="it-IT">
                <a:latin typeface="Times New Roman" panose="02020603050405020304" pitchFamily="18" charset="0"/>
                <a:cs typeface="Times New Roman" panose="02020603050405020304" pitchFamily="18" charset="0"/>
              </a:rPr>
              <a:t> can </a:t>
            </a:r>
            <a:r>
              <a:rPr lang="it-IT" err="1">
                <a:latin typeface="Times New Roman" panose="02020603050405020304" pitchFamily="18" charset="0"/>
                <a:cs typeface="Times New Roman" panose="02020603050405020304" pitchFamily="18" charset="0"/>
              </a:rPr>
              <a:t>contain</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such</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things</a:t>
            </a:r>
            <a:r>
              <a:rPr lang="it-IT">
                <a:latin typeface="Times New Roman" panose="02020603050405020304" pitchFamily="18" charset="0"/>
                <a:cs typeface="Times New Roman" panose="02020603050405020304" pitchFamily="18" charset="0"/>
              </a:rPr>
              <a:t>, and Turner </a:t>
            </a:r>
            <a:r>
              <a:rPr lang="it-IT" err="1">
                <a:latin typeface="Times New Roman" panose="02020603050405020304" pitchFamily="18" charset="0"/>
                <a:cs typeface="Times New Roman" panose="02020603050405020304" pitchFamily="18" charset="0"/>
              </a:rPr>
              <a:t>threw</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them</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away</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becoming</a:t>
            </a:r>
            <a:r>
              <a:rPr lang="it-IT">
                <a:latin typeface="Times New Roman" panose="02020603050405020304" pitchFamily="18" charset="0"/>
                <a:cs typeface="Times New Roman" panose="02020603050405020304" pitchFamily="18" charset="0"/>
              </a:rPr>
              <a:t> the first </a:t>
            </a:r>
            <a:r>
              <a:rPr lang="it-IT" err="1">
                <a:latin typeface="Times New Roman" panose="02020603050405020304" pitchFamily="18" charset="0"/>
                <a:cs typeface="Times New Roman" panose="02020603050405020304" pitchFamily="18" charset="0"/>
              </a:rPr>
              <a:t>modern</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artist</a:t>
            </a:r>
            <a:endParaRPr lang="it-IT">
              <a:latin typeface="Times New Roman" panose="02020603050405020304" pitchFamily="18" charset="0"/>
              <a:cs typeface="Times New Roman" panose="02020603050405020304" pitchFamily="18" charset="0"/>
            </a:endParaRPr>
          </a:p>
        </p:txBody>
      </p:sp>
      <p:sp>
        <p:nvSpPr>
          <p:cNvPr id="7" name="Segnaposto contenuto 6"/>
          <p:cNvSpPr>
            <a:spLocks noGrp="1"/>
          </p:cNvSpPr>
          <p:nvPr>
            <p:ph sz="half" idx="2"/>
          </p:nvPr>
        </p:nvSpPr>
        <p:spPr/>
        <p:txBody>
          <a:bodyPr>
            <a:normAutofit lnSpcReduction="10000"/>
          </a:bodyPr>
          <a:lstStyle/>
          <a:p>
            <a:endParaRPr lang="it-IT"/>
          </a:p>
        </p:txBody>
      </p:sp>
      <p:pic>
        <p:nvPicPr>
          <p:cNvPr id="8" name="Immagine 7"/>
          <p:cNvPicPr>
            <a:picLocks noChangeAspect="1"/>
          </p:cNvPicPr>
          <p:nvPr/>
        </p:nvPicPr>
        <p:blipFill>
          <a:blip r:embed="rId2"/>
          <a:stretch>
            <a:fillRect/>
          </a:stretch>
        </p:blipFill>
        <p:spPr>
          <a:xfrm>
            <a:off x="6157317" y="1567543"/>
            <a:ext cx="5468625" cy="5087075"/>
          </a:xfrm>
          <a:prstGeom prst="rect">
            <a:avLst/>
          </a:prstGeom>
        </p:spPr>
      </p:pic>
    </p:spTree>
    <p:extLst>
      <p:ext uri="{BB962C8B-B14F-4D97-AF65-F5344CB8AC3E}">
        <p14:creationId xmlns:p14="http://schemas.microsoft.com/office/powerpoint/2010/main" val="2741798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838200" y="365126"/>
            <a:ext cx="10515600" cy="588464"/>
          </a:xfrm>
        </p:spPr>
        <p:txBody>
          <a:bodyPr>
            <a:normAutofit/>
          </a:bodyPr>
          <a:lstStyle/>
          <a:p>
            <a:r>
              <a:rPr lang="en-US" sz="2800" b="1">
                <a:latin typeface="Times New Roman" panose="02020603050405020304" pitchFamily="18" charset="0"/>
                <a:cs typeface="Times New Roman" panose="02020603050405020304" pitchFamily="18" charset="0"/>
              </a:rPr>
              <a:t>Snow Storm: Hannibal and his Army Crossing the Alps</a:t>
            </a:r>
            <a:endParaRPr lang="it-IT" sz="2800" b="1">
              <a:latin typeface="Times New Roman" panose="02020603050405020304" pitchFamily="18" charset="0"/>
              <a:cs typeface="Times New Roman" panose="02020603050405020304" pitchFamily="18" charset="0"/>
            </a:endParaRPr>
          </a:p>
        </p:txBody>
      </p:sp>
      <p:pic>
        <p:nvPicPr>
          <p:cNvPr id="8" name="Segnaposto contenuto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4582" y="783771"/>
            <a:ext cx="10609217" cy="5277395"/>
          </a:xfrm>
        </p:spPr>
      </p:pic>
    </p:spTree>
    <p:extLst>
      <p:ext uri="{BB962C8B-B14F-4D97-AF65-F5344CB8AC3E}">
        <p14:creationId xmlns:p14="http://schemas.microsoft.com/office/powerpoint/2010/main" val="1382160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365126"/>
            <a:ext cx="12409713" cy="862783"/>
          </a:xfrm>
        </p:spPr>
        <p:txBody>
          <a:bodyPr>
            <a:noAutofit/>
          </a:bodyPr>
          <a:lstStyle/>
          <a:p>
            <a:r>
              <a:rPr lang="it-IT" sz="3200" b="1" err="1">
                <a:latin typeface="Times New Roman" panose="02020603050405020304" pitchFamily="18" charset="0"/>
                <a:cs typeface="Times New Roman" panose="02020603050405020304" pitchFamily="18" charset="0"/>
              </a:rPr>
              <a:t>Percy</a:t>
            </a:r>
            <a:r>
              <a:rPr lang="it-IT" sz="3200" b="1">
                <a:latin typeface="Times New Roman" panose="02020603050405020304" pitchFamily="18" charset="0"/>
                <a:cs typeface="Times New Roman" panose="02020603050405020304" pitchFamily="18" charset="0"/>
              </a:rPr>
              <a:t> Bysshe Shelley, </a:t>
            </a:r>
            <a:br>
              <a:rPr lang="it-IT" sz="3200" b="1">
                <a:latin typeface="Times New Roman" panose="02020603050405020304" pitchFamily="18" charset="0"/>
                <a:cs typeface="Times New Roman" panose="02020603050405020304" pitchFamily="18" charset="0"/>
              </a:rPr>
            </a:br>
            <a:r>
              <a:rPr lang="it-IT" sz="3200" b="1">
                <a:latin typeface="Times New Roman" panose="02020603050405020304" pitchFamily="18" charset="0"/>
                <a:cs typeface="Times New Roman" panose="02020603050405020304" pitchFamily="18" charset="0"/>
              </a:rPr>
              <a:t>Mont </a:t>
            </a:r>
            <a:r>
              <a:rPr lang="it-IT" sz="3200" b="1" err="1">
                <a:latin typeface="Times New Roman" panose="02020603050405020304" pitchFamily="18" charset="0"/>
                <a:cs typeface="Times New Roman" panose="02020603050405020304" pitchFamily="18" charset="0"/>
              </a:rPr>
              <a:t>Blanc</a:t>
            </a:r>
            <a:r>
              <a:rPr lang="it-IT" sz="3200" b="1">
                <a:latin typeface="Times New Roman" panose="02020603050405020304" pitchFamily="18" charset="0"/>
                <a:cs typeface="Times New Roman" panose="02020603050405020304" pitchFamily="18" charset="0"/>
              </a:rPr>
              <a:t>: Lines </a:t>
            </a:r>
            <a:r>
              <a:rPr lang="it-IT" sz="3200" b="1" err="1">
                <a:latin typeface="Times New Roman" panose="02020603050405020304" pitchFamily="18" charset="0"/>
                <a:cs typeface="Times New Roman" panose="02020603050405020304" pitchFamily="18" charset="0"/>
              </a:rPr>
              <a:t>Written</a:t>
            </a:r>
            <a:r>
              <a:rPr lang="it-IT" sz="3200" b="1">
                <a:latin typeface="Times New Roman" panose="02020603050405020304" pitchFamily="18" charset="0"/>
                <a:cs typeface="Times New Roman" panose="02020603050405020304" pitchFamily="18" charset="0"/>
              </a:rPr>
              <a:t> in the Vale of </a:t>
            </a:r>
            <a:r>
              <a:rPr lang="it-IT" sz="3200" b="1" err="1">
                <a:latin typeface="Times New Roman" panose="02020603050405020304" pitchFamily="18" charset="0"/>
                <a:cs typeface="Times New Roman" panose="02020603050405020304" pitchFamily="18" charset="0"/>
              </a:rPr>
              <a:t>Chamouni</a:t>
            </a:r>
            <a:endParaRPr lang="it-IT" sz="3200" b="1">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838200" y="992776"/>
            <a:ext cx="10515600" cy="5708469"/>
          </a:xfrm>
        </p:spPr>
        <p:txBody>
          <a:bodyPr>
            <a:normAutofit fontScale="92500" lnSpcReduction="10000"/>
          </a:bodyPr>
          <a:lstStyle/>
          <a:p>
            <a:pPr marL="0" indent="0">
              <a:buNone/>
            </a:pPr>
            <a:endParaRPr lang="en-GB" altLang="it-IT">
              <a:latin typeface="Times New Roman" panose="02020603050405020304" pitchFamily="18" charset="0"/>
              <a:cs typeface="Times New Roman" panose="02020603050405020304" pitchFamily="18" charset="0"/>
            </a:endParaRPr>
          </a:p>
          <a:p>
            <a:pPr marL="0" indent="0">
              <a:buNone/>
            </a:pPr>
            <a:r>
              <a:rPr lang="en-GB" altLang="it-IT">
                <a:latin typeface="Times New Roman" panose="02020603050405020304" pitchFamily="18" charset="0"/>
                <a:cs typeface="Times New Roman" panose="02020603050405020304" pitchFamily="18" charset="0"/>
              </a:rPr>
              <a:t>In Parts I and II, Percy addresses the </a:t>
            </a:r>
            <a:r>
              <a:rPr lang="en-GB" altLang="it-IT" err="1">
                <a:latin typeface="Times New Roman" panose="02020603050405020304" pitchFamily="18" charset="0"/>
                <a:cs typeface="Times New Roman" panose="02020603050405020304" pitchFamily="18" charset="0"/>
              </a:rPr>
              <a:t>Arve</a:t>
            </a:r>
            <a:r>
              <a:rPr lang="en-GB" altLang="it-IT">
                <a:latin typeface="Times New Roman" panose="02020603050405020304" pitchFamily="18" charset="0"/>
                <a:cs typeface="Times New Roman" panose="02020603050405020304" pitchFamily="18" charset="0"/>
              </a:rPr>
              <a:t>, whose source is in the bowels of Mont Blanc, and explores the nature of reality and the origins of ideas. </a:t>
            </a:r>
          </a:p>
          <a:p>
            <a:pPr marL="0" indent="0">
              <a:buNone/>
            </a:pPr>
            <a:r>
              <a:rPr lang="en-GB" altLang="it-IT">
                <a:latin typeface="Times New Roman" panose="02020603050405020304" pitchFamily="18" charset="0"/>
                <a:cs typeface="Times New Roman" panose="02020603050405020304" pitchFamily="18" charset="0"/>
              </a:rPr>
              <a:t>He distinguishes between the “individual mind” (line 7, ‘feeble brook’) and the “Universal Mind” in Part II (Ravine of </a:t>
            </a:r>
            <a:r>
              <a:rPr lang="en-GB" altLang="it-IT" err="1">
                <a:latin typeface="Times New Roman" panose="02020603050405020304" pitchFamily="18" charset="0"/>
                <a:cs typeface="Times New Roman" panose="02020603050405020304" pitchFamily="18" charset="0"/>
              </a:rPr>
              <a:t>Arve</a:t>
            </a:r>
            <a:r>
              <a:rPr lang="en-GB" altLang="it-IT">
                <a:latin typeface="Times New Roman" panose="02020603050405020304" pitchFamily="18" charset="0"/>
                <a:cs typeface="Times New Roman" panose="02020603050405020304" pitchFamily="18" charset="0"/>
              </a:rPr>
              <a:t>) and the relationship of the poet’s individual mind to the Universal Mind (of which all individual minds are part)</a:t>
            </a:r>
          </a:p>
          <a:p>
            <a:pPr marL="0" indent="0">
              <a:buNone/>
            </a:pPr>
            <a:r>
              <a:rPr lang="en-GB" altLang="it-IT">
                <a:latin typeface="Times New Roman" panose="02020603050405020304" pitchFamily="18" charset="0"/>
                <a:cs typeface="Times New Roman" panose="02020603050405020304" pitchFamily="18" charset="0"/>
              </a:rPr>
              <a:t>This relationship is possible through ”Power” (lines 16-19), a dynamism which is embodied “in likeness of the </a:t>
            </a:r>
            <a:r>
              <a:rPr lang="en-GB" altLang="it-IT" err="1">
                <a:latin typeface="Times New Roman" panose="02020603050405020304" pitchFamily="18" charset="0"/>
                <a:cs typeface="Times New Roman" panose="02020603050405020304" pitchFamily="18" charset="0"/>
              </a:rPr>
              <a:t>Arve</a:t>
            </a:r>
            <a:r>
              <a:rPr lang="en-GB" altLang="it-IT">
                <a:latin typeface="Times New Roman" panose="02020603050405020304" pitchFamily="18" charset="0"/>
                <a:cs typeface="Times New Roman" panose="02020603050405020304" pitchFamily="18" charset="0"/>
              </a:rPr>
              <a:t>” (river, as opposed to the ‘feeble brook’). </a:t>
            </a:r>
          </a:p>
          <a:p>
            <a:pPr marL="0" indent="0">
              <a:buNone/>
            </a:pPr>
            <a:r>
              <a:rPr lang="en-GB" altLang="it-IT">
                <a:latin typeface="Times New Roman" panose="02020603050405020304" pitchFamily="18" charset="0"/>
                <a:cs typeface="Times New Roman" panose="02020603050405020304" pitchFamily="18" charset="0"/>
              </a:rPr>
              <a:t>The description of the </a:t>
            </a:r>
            <a:r>
              <a:rPr lang="en-GB" altLang="it-IT" err="1">
                <a:latin typeface="Times New Roman" panose="02020603050405020304" pitchFamily="18" charset="0"/>
                <a:cs typeface="Times New Roman" panose="02020603050405020304" pitchFamily="18" charset="0"/>
              </a:rPr>
              <a:t>Arve</a:t>
            </a:r>
            <a:r>
              <a:rPr lang="en-GB" altLang="it-IT">
                <a:latin typeface="Times New Roman" panose="02020603050405020304" pitchFamily="18" charset="0"/>
                <a:cs typeface="Times New Roman" panose="02020603050405020304" pitchFamily="18" charset="0"/>
              </a:rPr>
              <a:t> becomes more complex, a mysterious, unsettling landscape </a:t>
            </a:r>
          </a:p>
          <a:p>
            <a:pPr marL="0" indent="0">
              <a:buNone/>
            </a:pPr>
            <a:r>
              <a:rPr lang="en-GB" altLang="it-IT">
                <a:latin typeface="Times New Roman" panose="02020603050405020304" pitchFamily="18" charset="0"/>
                <a:cs typeface="Times New Roman" panose="02020603050405020304" pitchFamily="18" charset="0"/>
              </a:rPr>
              <a:t>“Wild thoughts” (l.43), after drifting in external reality, rest “in the cave of the witch Poesy (l.43)</a:t>
            </a:r>
          </a:p>
          <a:p>
            <a:endParaRPr lang="it-I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6105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01337" y="2129246"/>
            <a:ext cx="10463349" cy="1476103"/>
          </a:xfrm>
        </p:spPr>
        <p:txBody>
          <a:bodyPr>
            <a:normAutofit fontScale="90000"/>
          </a:bodyPr>
          <a:lstStyle/>
          <a:p>
            <a:r>
              <a:rPr lang="it-IT" sz="2700" err="1">
                <a:latin typeface="Times New Roman" panose="02020603050405020304" pitchFamily="18" charset="0"/>
                <a:cs typeface="Times New Roman" panose="02020603050405020304" pitchFamily="18" charset="0"/>
              </a:rPr>
              <a:t>Where</a:t>
            </a:r>
            <a:r>
              <a:rPr lang="it-IT" sz="2700">
                <a:latin typeface="Times New Roman" panose="02020603050405020304" pitchFamily="18" charset="0"/>
                <a:cs typeface="Times New Roman" panose="02020603050405020304" pitchFamily="18" charset="0"/>
              </a:rPr>
              <a:t> </a:t>
            </a:r>
            <a:r>
              <a:rPr lang="it-IT" sz="2700" err="1">
                <a:latin typeface="Times New Roman" panose="02020603050405020304" pitchFamily="18" charset="0"/>
                <a:cs typeface="Times New Roman" panose="02020603050405020304" pitchFamily="18" charset="0"/>
              </a:rPr>
              <a:t>does</a:t>
            </a:r>
            <a:r>
              <a:rPr lang="it-IT" sz="2700">
                <a:latin typeface="Times New Roman" panose="02020603050405020304" pitchFamily="18" charset="0"/>
                <a:cs typeface="Times New Roman" panose="02020603050405020304" pitchFamily="18" charset="0"/>
              </a:rPr>
              <a:t> </a:t>
            </a:r>
            <a:r>
              <a:rPr lang="it-IT" sz="2700" err="1">
                <a:latin typeface="Times New Roman" panose="02020603050405020304" pitchFamily="18" charset="0"/>
                <a:cs typeface="Times New Roman" panose="02020603050405020304" pitchFamily="18" charset="0"/>
              </a:rPr>
              <a:t>mont</a:t>
            </a:r>
            <a:r>
              <a:rPr lang="it-IT" sz="2700">
                <a:latin typeface="Times New Roman" panose="02020603050405020304" pitchFamily="18" charset="0"/>
                <a:cs typeface="Times New Roman" panose="02020603050405020304" pitchFamily="18" charset="0"/>
              </a:rPr>
              <a:t> </a:t>
            </a:r>
            <a:r>
              <a:rPr lang="it-IT" sz="2700" err="1">
                <a:latin typeface="Times New Roman" panose="02020603050405020304" pitchFamily="18" charset="0"/>
                <a:cs typeface="Times New Roman" panose="02020603050405020304" pitchFamily="18" charset="0"/>
              </a:rPr>
              <a:t>blanc</a:t>
            </a:r>
            <a:r>
              <a:rPr lang="it-IT" sz="2700">
                <a:latin typeface="Times New Roman" panose="02020603050405020304" pitchFamily="18" charset="0"/>
                <a:cs typeface="Times New Roman" panose="02020603050405020304" pitchFamily="18" charset="0"/>
              </a:rPr>
              <a:t> end and </a:t>
            </a:r>
            <a:r>
              <a:rPr lang="it-IT" sz="2700" err="1">
                <a:latin typeface="Times New Roman" panose="02020603050405020304" pitchFamily="18" charset="0"/>
                <a:cs typeface="Times New Roman" panose="02020603050405020304" pitchFamily="18" charset="0"/>
              </a:rPr>
              <a:t>where</a:t>
            </a:r>
            <a:r>
              <a:rPr lang="it-IT" sz="2700">
                <a:latin typeface="Times New Roman" panose="02020603050405020304" pitchFamily="18" charset="0"/>
                <a:cs typeface="Times New Roman" panose="02020603050405020304" pitchFamily="18" charset="0"/>
              </a:rPr>
              <a:t> do i </a:t>
            </a:r>
            <a:r>
              <a:rPr lang="it-IT" sz="2700" err="1">
                <a:latin typeface="Times New Roman" panose="02020603050405020304" pitchFamily="18" charset="0"/>
                <a:cs typeface="Times New Roman" panose="02020603050405020304" pitchFamily="18" charset="0"/>
              </a:rPr>
              <a:t>begin</a:t>
            </a:r>
            <a:r>
              <a:rPr lang="it-IT" sz="2700">
                <a:latin typeface="Times New Roman" panose="02020603050405020304" pitchFamily="18" charset="0"/>
                <a:cs typeface="Times New Roman" panose="02020603050405020304" pitchFamily="18" charset="0"/>
              </a:rPr>
              <a:t>?</a:t>
            </a:r>
            <a:br>
              <a:rPr lang="it-IT" sz="1800">
                <a:latin typeface="Times New Roman" panose="02020603050405020304" pitchFamily="18" charset="0"/>
                <a:cs typeface="Times New Roman" panose="02020603050405020304" pitchFamily="18" charset="0"/>
              </a:rPr>
            </a:br>
            <a:br>
              <a:rPr lang="it-IT" sz="1800">
                <a:latin typeface="Times New Roman" panose="02020603050405020304" pitchFamily="18" charset="0"/>
                <a:cs typeface="Times New Roman" panose="02020603050405020304" pitchFamily="18" charset="0"/>
              </a:rPr>
            </a:br>
            <a:r>
              <a:rPr lang="it-IT" sz="1800">
                <a:latin typeface="Times New Roman" panose="02020603050405020304" pitchFamily="18" charset="0"/>
                <a:cs typeface="Times New Roman" panose="02020603050405020304" pitchFamily="18" charset="0"/>
              </a:rPr>
              <a:t>Leslie Stephen, </a:t>
            </a:r>
            <a:r>
              <a:rPr lang="it-IT" sz="1800" err="1">
                <a:latin typeface="Times New Roman" panose="02020603050405020304" pitchFamily="18" charset="0"/>
                <a:cs typeface="Times New Roman" panose="02020603050405020304" pitchFamily="18" charset="0"/>
              </a:rPr>
              <a:t>Cornhill</a:t>
            </a:r>
            <a:r>
              <a:rPr lang="it-IT" sz="1800">
                <a:latin typeface="Times New Roman" panose="02020603050405020304" pitchFamily="18" charset="0"/>
                <a:cs typeface="Times New Roman" panose="02020603050405020304" pitchFamily="18" charset="0"/>
              </a:rPr>
              <a:t> Magazine 1873</a:t>
            </a:r>
            <a:br>
              <a:rPr lang="it-IT">
                <a:latin typeface="Times New Roman" panose="02020603050405020304" pitchFamily="18" charset="0"/>
                <a:cs typeface="Times New Roman" panose="02020603050405020304" pitchFamily="18" charset="0"/>
              </a:rPr>
            </a:br>
            <a:endParaRPr lang="it-IT">
              <a:latin typeface="Times New Roman" panose="02020603050405020304" pitchFamily="18" charset="0"/>
              <a:cs typeface="Times New Roman" panose="02020603050405020304" pitchFamily="18" charset="0"/>
            </a:endParaRPr>
          </a:p>
        </p:txBody>
      </p:sp>
      <p:sp>
        <p:nvSpPr>
          <p:cNvPr id="3" name="Segnaposto testo 2"/>
          <p:cNvSpPr>
            <a:spLocks noGrp="1"/>
          </p:cNvSpPr>
          <p:nvPr>
            <p:ph type="body" idx="1"/>
          </p:nvPr>
        </p:nvSpPr>
        <p:spPr/>
        <p:txBody>
          <a:bodyPr>
            <a:noAutofit/>
          </a:bodyPr>
          <a:lstStyle/>
          <a:p>
            <a:pPr algn="ctr"/>
            <a:r>
              <a:rPr lang="it-IT">
                <a:latin typeface="Times New Roman" panose="02020603050405020304" pitchFamily="18" charset="0"/>
                <a:cs typeface="Times New Roman" panose="02020603050405020304" pitchFamily="18" charset="0"/>
              </a:rPr>
              <a:t>A </a:t>
            </a:r>
            <a:r>
              <a:rPr lang="it-IT" err="1">
                <a:latin typeface="Times New Roman" panose="02020603050405020304" pitchFamily="18" charset="0"/>
                <a:cs typeface="Times New Roman" panose="02020603050405020304" pitchFamily="18" charset="0"/>
              </a:rPr>
              <a:t>consideration</a:t>
            </a:r>
            <a:r>
              <a:rPr lang="it-IT">
                <a:latin typeface="Times New Roman" panose="02020603050405020304" pitchFamily="18" charset="0"/>
                <a:cs typeface="Times New Roman" panose="02020603050405020304" pitchFamily="18" charset="0"/>
              </a:rPr>
              <a:t> and </a:t>
            </a:r>
            <a:r>
              <a:rPr lang="it-IT" err="1">
                <a:latin typeface="Times New Roman" panose="02020603050405020304" pitchFamily="18" charset="0"/>
                <a:cs typeface="Times New Roman" panose="02020603050405020304" pitchFamily="18" charset="0"/>
              </a:rPr>
              <a:t>collation</a:t>
            </a:r>
            <a:r>
              <a:rPr lang="it-IT">
                <a:latin typeface="Times New Roman" panose="02020603050405020304" pitchFamily="18" charset="0"/>
                <a:cs typeface="Times New Roman" panose="02020603050405020304" pitchFamily="18" charset="0"/>
              </a:rPr>
              <a:t> of </a:t>
            </a:r>
            <a:r>
              <a:rPr lang="it-IT" err="1">
                <a:latin typeface="Times New Roman" panose="02020603050405020304" pitchFamily="18" charset="0"/>
                <a:cs typeface="Times New Roman" panose="02020603050405020304" pitchFamily="18" charset="0"/>
              </a:rPr>
              <a:t>Romantic</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writers</a:t>
            </a:r>
            <a:r>
              <a:rPr lang="it-IT">
                <a:latin typeface="Times New Roman" panose="02020603050405020304" pitchFamily="18" charset="0"/>
                <a:cs typeface="Times New Roman" panose="02020603050405020304" pitchFamily="18" charset="0"/>
              </a:rPr>
              <a:t> and </a:t>
            </a:r>
            <a:r>
              <a:rPr lang="it-IT" err="1">
                <a:latin typeface="Times New Roman" panose="02020603050405020304" pitchFamily="18" charset="0"/>
                <a:cs typeface="Times New Roman" panose="02020603050405020304" pitchFamily="18" charset="0"/>
              </a:rPr>
              <a:t>artists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works</a:t>
            </a:r>
            <a:r>
              <a:rPr lang="it-IT">
                <a:latin typeface="Times New Roman" panose="02020603050405020304" pitchFamily="18" charset="0"/>
                <a:cs typeface="Times New Roman" panose="02020603050405020304" pitchFamily="18" charset="0"/>
              </a:rPr>
              <a:t>, of </a:t>
            </a:r>
            <a:r>
              <a:rPr lang="it-IT" err="1">
                <a:latin typeface="Times New Roman" panose="02020603050405020304" pitchFamily="18" charset="0"/>
                <a:cs typeface="Times New Roman" panose="02020603050405020304" pitchFamily="18" charset="0"/>
              </a:rPr>
              <a:t>their</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appreciation</a:t>
            </a:r>
            <a:r>
              <a:rPr lang="it-IT">
                <a:latin typeface="Times New Roman" panose="02020603050405020304" pitchFamily="18" charset="0"/>
                <a:cs typeface="Times New Roman" panose="02020603050405020304" pitchFamily="18" charset="0"/>
              </a:rPr>
              <a:t> of the </a:t>
            </a:r>
            <a:r>
              <a:rPr lang="it-IT" err="1">
                <a:latin typeface="Times New Roman" panose="02020603050405020304" pitchFamily="18" charset="0"/>
                <a:cs typeface="Times New Roman" panose="02020603050405020304" pitchFamily="18" charset="0"/>
              </a:rPr>
              <a:t>grandest</a:t>
            </a:r>
            <a:r>
              <a:rPr lang="it-IT">
                <a:latin typeface="Times New Roman" panose="02020603050405020304" pitchFamily="18" charset="0"/>
                <a:cs typeface="Times New Roman" panose="02020603050405020304" pitchFamily="18" charset="0"/>
              </a:rPr>
              <a:t> and </a:t>
            </a:r>
            <a:r>
              <a:rPr lang="it-IT" err="1">
                <a:latin typeface="Times New Roman" panose="02020603050405020304" pitchFamily="18" charset="0"/>
                <a:cs typeface="Times New Roman" panose="02020603050405020304" pitchFamily="18" charset="0"/>
              </a:rPr>
              <a:t>most</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terrifying</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aspects</a:t>
            </a:r>
            <a:r>
              <a:rPr lang="it-IT">
                <a:latin typeface="Times New Roman" panose="02020603050405020304" pitchFamily="18" charset="0"/>
                <a:cs typeface="Times New Roman" panose="02020603050405020304" pitchFamily="18" charset="0"/>
              </a:rPr>
              <a:t> of Mont </a:t>
            </a:r>
            <a:r>
              <a:rPr lang="it-IT" err="1">
                <a:latin typeface="Times New Roman" panose="02020603050405020304" pitchFamily="18" charset="0"/>
                <a:cs typeface="Times New Roman" panose="02020603050405020304" pitchFamily="18" charset="0"/>
              </a:rPr>
              <a:t>Blanc</a:t>
            </a:r>
            <a:r>
              <a:rPr lang="it-IT">
                <a:latin typeface="Times New Roman" panose="02020603050405020304" pitchFamily="18" charset="0"/>
                <a:cs typeface="Times New Roman" panose="02020603050405020304" pitchFamily="18" charset="0"/>
              </a:rPr>
              <a:t> and the ways in </a:t>
            </a:r>
            <a:r>
              <a:rPr lang="it-IT" err="1">
                <a:latin typeface="Times New Roman" panose="02020603050405020304" pitchFamily="18" charset="0"/>
                <a:cs typeface="Times New Roman" panose="02020603050405020304" pitchFamily="18" charset="0"/>
              </a:rPr>
              <a:t>which</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their</a:t>
            </a:r>
            <a:r>
              <a:rPr lang="it-IT">
                <a:latin typeface="Times New Roman" panose="02020603050405020304" pitchFamily="18" charset="0"/>
                <a:cs typeface="Times New Roman" panose="02020603050405020304" pitchFamily="18" charset="0"/>
              </a:rPr>
              <a:t> output </a:t>
            </a:r>
            <a:r>
              <a:rPr lang="it-IT" err="1">
                <a:latin typeface="Times New Roman" panose="02020603050405020304" pitchFamily="18" charset="0"/>
                <a:cs typeface="Times New Roman" panose="02020603050405020304" pitchFamily="18" charset="0"/>
              </a:rPr>
              <a:t>reflected</a:t>
            </a:r>
            <a:r>
              <a:rPr lang="it-IT">
                <a:latin typeface="Times New Roman" panose="02020603050405020304" pitchFamily="18" charset="0"/>
                <a:cs typeface="Times New Roman" panose="02020603050405020304" pitchFamily="18" charset="0"/>
              </a:rPr>
              <a:t> and </a:t>
            </a:r>
            <a:r>
              <a:rPr lang="it-IT" err="1">
                <a:latin typeface="Times New Roman" panose="02020603050405020304" pitchFamily="18" charset="0"/>
                <a:cs typeface="Times New Roman" panose="02020603050405020304" pitchFamily="18" charset="0"/>
              </a:rPr>
              <a:t>responded</a:t>
            </a:r>
            <a:r>
              <a:rPr lang="it-IT">
                <a:latin typeface="Times New Roman" panose="02020603050405020304" pitchFamily="18" charset="0"/>
                <a:cs typeface="Times New Roman" panose="02020603050405020304" pitchFamily="18" charset="0"/>
              </a:rPr>
              <a:t> to the </a:t>
            </a:r>
            <a:r>
              <a:rPr lang="it-IT" err="1">
                <a:latin typeface="Times New Roman" panose="02020603050405020304" pitchFamily="18" charset="0"/>
                <a:cs typeface="Times New Roman" panose="02020603050405020304" pitchFamily="18" charset="0"/>
              </a:rPr>
              <a:t>theories</a:t>
            </a:r>
            <a:r>
              <a:rPr lang="it-IT">
                <a:latin typeface="Times New Roman" panose="02020603050405020304" pitchFamily="18" charset="0"/>
                <a:cs typeface="Times New Roman" panose="02020603050405020304" pitchFamily="18" charset="0"/>
              </a:rPr>
              <a:t> of the sublime.</a:t>
            </a:r>
          </a:p>
        </p:txBody>
      </p:sp>
    </p:spTree>
    <p:extLst>
      <p:ext uri="{BB962C8B-B14F-4D97-AF65-F5344CB8AC3E}">
        <p14:creationId xmlns:p14="http://schemas.microsoft.com/office/powerpoint/2010/main" val="539300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838200" y="365126"/>
            <a:ext cx="10515600" cy="418646"/>
          </a:xfrm>
        </p:spPr>
        <p:txBody>
          <a:bodyPr>
            <a:normAutofit fontScale="90000"/>
          </a:bodyPr>
          <a:lstStyle/>
          <a:p>
            <a:r>
              <a:rPr lang="it-IT">
                <a:latin typeface="Times New Roman" panose="02020603050405020304" pitchFamily="18" charset="0"/>
                <a:cs typeface="Times New Roman" panose="02020603050405020304" pitchFamily="18" charset="0"/>
              </a:rPr>
              <a:t>Mont </a:t>
            </a:r>
            <a:r>
              <a:rPr lang="it-IT" err="1">
                <a:latin typeface="Times New Roman" panose="02020603050405020304" pitchFamily="18" charset="0"/>
                <a:cs typeface="Times New Roman" panose="02020603050405020304" pitchFamily="18" charset="0"/>
              </a:rPr>
              <a:t>Blanc</a:t>
            </a:r>
            <a:r>
              <a:rPr lang="it-IT">
                <a:latin typeface="Times New Roman" panose="02020603050405020304" pitchFamily="18" charset="0"/>
                <a:cs typeface="Times New Roman" panose="02020603050405020304" pitchFamily="18" charset="0"/>
              </a:rPr>
              <a:t> part III</a:t>
            </a:r>
          </a:p>
        </p:txBody>
      </p:sp>
      <p:sp>
        <p:nvSpPr>
          <p:cNvPr id="5" name="Segnaposto contenuto 4"/>
          <p:cNvSpPr>
            <a:spLocks noGrp="1"/>
          </p:cNvSpPr>
          <p:nvPr>
            <p:ph idx="1"/>
          </p:nvPr>
        </p:nvSpPr>
        <p:spPr>
          <a:xfrm>
            <a:off x="838200" y="1031966"/>
            <a:ext cx="10515600" cy="5171123"/>
          </a:xfrm>
        </p:spPr>
        <p:txBody>
          <a:bodyPr>
            <a:normAutofit/>
          </a:bodyPr>
          <a:lstStyle/>
          <a:p>
            <a:pPr marL="0" indent="0">
              <a:buNone/>
            </a:pPr>
            <a:r>
              <a:rPr lang="it-IT">
                <a:latin typeface="Times New Roman" panose="02020603050405020304" pitchFamily="18" charset="0"/>
                <a:cs typeface="Times New Roman" panose="02020603050405020304" pitchFamily="18" charset="0"/>
              </a:rPr>
              <a:t>Shelley </a:t>
            </a:r>
            <a:r>
              <a:rPr lang="it-IT" err="1">
                <a:latin typeface="Times New Roman" panose="02020603050405020304" pitchFamily="18" charset="0"/>
                <a:cs typeface="Times New Roman" panose="02020603050405020304" pitchFamily="18" charset="0"/>
              </a:rPr>
              <a:t>keeps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ascending</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towards</a:t>
            </a:r>
            <a:r>
              <a:rPr lang="it-IT">
                <a:latin typeface="Times New Roman" panose="02020603050405020304" pitchFamily="18" charset="0"/>
                <a:cs typeface="Times New Roman" panose="02020603050405020304" pitchFamily="18" charset="0"/>
              </a:rPr>
              <a:t> the </a:t>
            </a:r>
            <a:r>
              <a:rPr lang="it-IT" err="1">
                <a:latin typeface="Times New Roman" panose="02020603050405020304" pitchFamily="18" charset="0"/>
                <a:cs typeface="Times New Roman" panose="02020603050405020304" pitchFamily="18" charset="0"/>
              </a:rPr>
              <a:t>principles</a:t>
            </a:r>
            <a:r>
              <a:rPr lang="it-IT">
                <a:latin typeface="Times New Roman" panose="02020603050405020304" pitchFamily="18" charset="0"/>
                <a:cs typeface="Times New Roman" panose="02020603050405020304" pitchFamily="18" charset="0"/>
              </a:rPr>
              <a:t> of nature and </a:t>
            </a:r>
            <a:r>
              <a:rPr lang="it-IT" err="1">
                <a:latin typeface="Times New Roman" panose="02020603050405020304" pitchFamily="18" charset="0"/>
                <a:cs typeface="Times New Roman" panose="02020603050405020304" pitchFamily="18" charset="0"/>
              </a:rPr>
              <a:t>poetry</a:t>
            </a:r>
            <a:r>
              <a:rPr lang="it-IT">
                <a:latin typeface="Times New Roman" panose="02020603050405020304" pitchFamily="18" charset="0"/>
                <a:cs typeface="Times New Roman" panose="02020603050405020304" pitchFamily="18" charset="0"/>
              </a:rPr>
              <a:t>.</a:t>
            </a:r>
          </a:p>
          <a:p>
            <a:pPr marL="0" indent="0">
              <a:buNone/>
            </a:pPr>
            <a:r>
              <a:rPr lang="it-IT">
                <a:latin typeface="Times New Roman" panose="02020603050405020304" pitchFamily="18" charset="0"/>
                <a:cs typeface="Times New Roman" panose="02020603050405020304" pitchFamily="18" charset="0"/>
              </a:rPr>
              <a:t>The </a:t>
            </a:r>
            <a:r>
              <a:rPr lang="it-IT" err="1">
                <a:latin typeface="Times New Roman" panose="02020603050405020304" pitchFamily="18" charset="0"/>
                <a:cs typeface="Times New Roman" panose="02020603050405020304" pitchFamily="18" charset="0"/>
              </a:rPr>
              <a:t>description</a:t>
            </a:r>
            <a:r>
              <a:rPr lang="it-IT">
                <a:latin typeface="Times New Roman" panose="02020603050405020304" pitchFamily="18" charset="0"/>
                <a:cs typeface="Times New Roman" panose="02020603050405020304" pitchFamily="18" charset="0"/>
              </a:rPr>
              <a:t> of Mont </a:t>
            </a:r>
            <a:r>
              <a:rPr lang="it-IT" err="1">
                <a:latin typeface="Times New Roman" panose="02020603050405020304" pitchFamily="18" charset="0"/>
                <a:cs typeface="Times New Roman" panose="02020603050405020304" pitchFamily="18" charset="0"/>
              </a:rPr>
              <a:t>Blanc</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passes</a:t>
            </a:r>
            <a:r>
              <a:rPr lang="it-IT">
                <a:latin typeface="Times New Roman" panose="02020603050405020304" pitchFamily="18" charset="0"/>
                <a:cs typeface="Times New Roman" panose="02020603050405020304" pitchFamily="18" charset="0"/>
              </a:rPr>
              <a:t> from «</a:t>
            </a:r>
            <a:r>
              <a:rPr lang="it-IT" err="1">
                <a:latin typeface="Times New Roman" panose="02020603050405020304" pitchFamily="18" charset="0"/>
                <a:cs typeface="Times New Roman" panose="02020603050405020304" pitchFamily="18" charset="0"/>
              </a:rPr>
              <a:t>still</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snowy</a:t>
            </a:r>
            <a:r>
              <a:rPr lang="it-IT">
                <a:latin typeface="Times New Roman" panose="02020603050405020304" pitchFamily="18" charset="0"/>
                <a:cs typeface="Times New Roman" panose="02020603050405020304" pitchFamily="18" charset="0"/>
              </a:rPr>
              <a:t>, serene» to «rude, bare, and high, </a:t>
            </a:r>
            <a:r>
              <a:rPr lang="it-IT" err="1">
                <a:latin typeface="Times New Roman" panose="02020603050405020304" pitchFamily="18" charset="0"/>
                <a:cs typeface="Times New Roman" panose="02020603050405020304" pitchFamily="18" charset="0"/>
              </a:rPr>
              <a:t>ghastly</a:t>
            </a:r>
            <a:r>
              <a:rPr lang="it-IT">
                <a:latin typeface="Times New Roman" panose="02020603050405020304" pitchFamily="18" charset="0"/>
                <a:cs typeface="Times New Roman" panose="02020603050405020304" pitchFamily="18" charset="0"/>
              </a:rPr>
              <a:t>, and </a:t>
            </a:r>
            <a:r>
              <a:rPr lang="it-IT" err="1">
                <a:latin typeface="Times New Roman" panose="02020603050405020304" pitchFamily="18" charset="0"/>
                <a:cs typeface="Times New Roman" panose="02020603050405020304" pitchFamily="18" charset="0"/>
              </a:rPr>
              <a:t>scarred</a:t>
            </a:r>
            <a:r>
              <a:rPr lang="it-IT">
                <a:latin typeface="Times New Roman" panose="02020603050405020304" pitchFamily="18" charset="0"/>
                <a:cs typeface="Times New Roman" panose="02020603050405020304" pitchFamily="18" charset="0"/>
              </a:rPr>
              <a:t> and </a:t>
            </a:r>
            <a:r>
              <a:rPr lang="it-IT" err="1">
                <a:latin typeface="Times New Roman" panose="02020603050405020304" pitchFamily="18" charset="0"/>
                <a:cs typeface="Times New Roman" panose="02020603050405020304" pitchFamily="18" charset="0"/>
              </a:rPr>
              <a:t>riven</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terrifyingly</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ugly</a:t>
            </a:r>
            <a:r>
              <a:rPr lang="it-IT">
                <a:latin typeface="Times New Roman" panose="02020603050405020304" pitchFamily="18" charset="0"/>
                <a:cs typeface="Times New Roman" panose="02020603050405020304" pitchFamily="18" charset="0"/>
              </a:rPr>
              <a:t>.</a:t>
            </a:r>
          </a:p>
          <a:p>
            <a:pPr marL="0" indent="0">
              <a:buNone/>
            </a:pPr>
            <a:r>
              <a:rPr lang="it-IT">
                <a:latin typeface="Times New Roman" panose="02020603050405020304" pitchFamily="18" charset="0"/>
                <a:cs typeface="Times New Roman" panose="02020603050405020304" pitchFamily="18" charset="0"/>
              </a:rPr>
              <a:t>Like in part II, Shelley </a:t>
            </a:r>
            <a:r>
              <a:rPr lang="it-IT" err="1">
                <a:latin typeface="Times New Roman" panose="02020603050405020304" pitchFamily="18" charset="0"/>
                <a:cs typeface="Times New Roman" panose="02020603050405020304" pitchFamily="18" charset="0"/>
              </a:rPr>
              <a:t>identifies</a:t>
            </a:r>
            <a:r>
              <a:rPr lang="it-IT">
                <a:latin typeface="Times New Roman" panose="02020603050405020304" pitchFamily="18" charset="0"/>
                <a:cs typeface="Times New Roman" panose="02020603050405020304" pitchFamily="18" charset="0"/>
              </a:rPr>
              <a:t>, and </a:t>
            </a:r>
            <a:r>
              <a:rPr lang="it-IT" err="1">
                <a:latin typeface="Times New Roman" panose="02020603050405020304" pitchFamily="18" charset="0"/>
                <a:cs typeface="Times New Roman" panose="02020603050405020304" pitchFamily="18" charset="0"/>
              </a:rPr>
              <a:t>associates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silence</a:t>
            </a:r>
            <a:r>
              <a:rPr lang="it-IT">
                <a:latin typeface="Times New Roman" panose="02020603050405020304" pitchFamily="18" charset="0"/>
                <a:cs typeface="Times New Roman" panose="02020603050405020304" pitchFamily="18" charset="0"/>
              </a:rPr>
              <a:t> and </a:t>
            </a:r>
            <a:r>
              <a:rPr lang="it-IT" err="1">
                <a:latin typeface="Times New Roman" panose="02020603050405020304" pitchFamily="18" charset="0"/>
                <a:cs typeface="Times New Roman" panose="02020603050405020304" pitchFamily="18" charset="0"/>
              </a:rPr>
              <a:t>eternity</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again</a:t>
            </a:r>
            <a:r>
              <a:rPr lang="it-IT">
                <a:latin typeface="Times New Roman" panose="02020603050405020304" pitchFamily="18" charset="0"/>
                <a:cs typeface="Times New Roman" panose="02020603050405020304" pitchFamily="18" charset="0"/>
              </a:rPr>
              <a:t> in part III. The </a:t>
            </a:r>
            <a:r>
              <a:rPr lang="it-IT" err="1">
                <a:latin typeface="Times New Roman" panose="02020603050405020304" pitchFamily="18" charset="0"/>
                <a:cs typeface="Times New Roman" panose="02020603050405020304" pitchFamily="18" charset="0"/>
              </a:rPr>
              <a:t>silent</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wilderness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instils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doubt</a:t>
            </a:r>
            <a:r>
              <a:rPr lang="it-IT">
                <a:latin typeface="Times New Roman" panose="02020603050405020304" pitchFamily="18" charset="0"/>
                <a:cs typeface="Times New Roman" panose="02020603050405020304" pitchFamily="18" charset="0"/>
              </a:rPr>
              <a:t> and </a:t>
            </a:r>
            <a:r>
              <a:rPr lang="it-IT" err="1">
                <a:latin typeface="Times New Roman" panose="02020603050405020304" pitchFamily="18" charset="0"/>
                <a:cs typeface="Times New Roman" panose="02020603050405020304" pitchFamily="18" charset="0"/>
              </a:rPr>
              <a:t>weakens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his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faith</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which</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prevents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him</a:t>
            </a:r>
            <a:r>
              <a:rPr lang="it-IT">
                <a:latin typeface="Times New Roman" panose="02020603050405020304" pitchFamily="18" charset="0"/>
                <a:cs typeface="Times New Roman" panose="02020603050405020304" pitchFamily="18" charset="0"/>
              </a:rPr>
              <a:t> from </a:t>
            </a:r>
            <a:r>
              <a:rPr lang="it-IT" err="1">
                <a:latin typeface="Times New Roman" panose="02020603050405020304" pitchFamily="18" charset="0"/>
                <a:cs typeface="Times New Roman" panose="02020603050405020304" pitchFamily="18" charset="0"/>
              </a:rPr>
              <a:t>being</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reconciled</a:t>
            </a:r>
            <a:r>
              <a:rPr lang="it-IT">
                <a:latin typeface="Times New Roman" panose="02020603050405020304" pitchFamily="18" charset="0"/>
                <a:cs typeface="Times New Roman" panose="02020603050405020304" pitchFamily="18" charset="0"/>
              </a:rPr>
              <a:t> with Nature. </a:t>
            </a:r>
          </a:p>
          <a:p>
            <a:pPr marL="0" indent="0">
              <a:buNone/>
            </a:pPr>
            <a:r>
              <a:rPr lang="it-IT" err="1">
                <a:latin typeface="Times New Roman" panose="02020603050405020304" pitchFamily="18" charset="0"/>
                <a:cs typeface="Times New Roman" panose="02020603050405020304" pitchFamily="18" charset="0"/>
              </a:rPr>
              <a:t>Only</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wise</a:t>
            </a:r>
            <a:r>
              <a:rPr lang="it-IT">
                <a:latin typeface="Times New Roman" panose="02020603050405020304" pitchFamily="18" charset="0"/>
                <a:cs typeface="Times New Roman" panose="02020603050405020304" pitchFamily="18" charset="0"/>
              </a:rPr>
              <a:t> men </a:t>
            </a:r>
            <a:r>
              <a:rPr lang="it-IT" err="1">
                <a:latin typeface="Times New Roman" panose="02020603050405020304" pitchFamily="18" charset="0"/>
                <a:cs typeface="Times New Roman" panose="02020603050405020304" pitchFamily="18" charset="0"/>
              </a:rPr>
              <a:t>like</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poets</a:t>
            </a:r>
            <a:r>
              <a:rPr lang="it-IT">
                <a:latin typeface="Times New Roman" panose="02020603050405020304" pitchFamily="18" charset="0"/>
                <a:cs typeface="Times New Roman" panose="02020603050405020304" pitchFamily="18" charset="0"/>
              </a:rPr>
              <a:t> and </a:t>
            </a:r>
            <a:r>
              <a:rPr lang="it-IT" err="1">
                <a:latin typeface="Times New Roman" panose="02020603050405020304" pitchFamily="18" charset="0"/>
                <a:cs typeface="Times New Roman" panose="02020603050405020304" pitchFamily="18" charset="0"/>
              </a:rPr>
              <a:t>philosophers</a:t>
            </a:r>
            <a:r>
              <a:rPr lang="it-IT">
                <a:latin typeface="Times New Roman" panose="02020603050405020304" pitchFamily="18" charset="0"/>
                <a:cs typeface="Times New Roman" panose="02020603050405020304" pitchFamily="18" charset="0"/>
              </a:rPr>
              <a:t>, can </a:t>
            </a:r>
            <a:r>
              <a:rPr lang="it-IT" err="1">
                <a:latin typeface="Times New Roman" panose="02020603050405020304" pitchFamily="18" charset="0"/>
                <a:cs typeface="Times New Roman" panose="02020603050405020304" pitchFamily="18" charset="0"/>
              </a:rPr>
              <a:t>interpret</a:t>
            </a:r>
            <a:r>
              <a:rPr lang="it-IT">
                <a:latin typeface="Times New Roman" panose="02020603050405020304" pitchFamily="18" charset="0"/>
                <a:cs typeface="Times New Roman" panose="02020603050405020304" pitchFamily="18" charset="0"/>
              </a:rPr>
              <a:t> and </a:t>
            </a:r>
            <a:r>
              <a:rPr lang="it-IT" err="1">
                <a:latin typeface="Times New Roman" panose="02020603050405020304" pitchFamily="18" charset="0"/>
                <a:cs typeface="Times New Roman" panose="02020603050405020304" pitchFamily="18" charset="0"/>
              </a:rPr>
              <a:t>discern</a:t>
            </a:r>
            <a:r>
              <a:rPr lang="it-IT">
                <a:latin typeface="Times New Roman" panose="02020603050405020304" pitchFamily="18" charset="0"/>
                <a:cs typeface="Times New Roman" panose="02020603050405020304" pitchFamily="18" charset="0"/>
              </a:rPr>
              <a:t> the </a:t>
            </a:r>
            <a:r>
              <a:rPr lang="it-IT" err="1">
                <a:latin typeface="Times New Roman" panose="02020603050405020304" pitchFamily="18" charset="0"/>
                <a:cs typeface="Times New Roman" panose="02020603050405020304" pitchFamily="18" charset="0"/>
              </a:rPr>
              <a:t>superior</a:t>
            </a:r>
            <a:r>
              <a:rPr lang="it-IT">
                <a:latin typeface="Times New Roman" panose="02020603050405020304" pitchFamily="18" charset="0"/>
                <a:cs typeface="Times New Roman" panose="02020603050405020304" pitchFamily="18" charset="0"/>
              </a:rPr>
              <a:t> voice and </a:t>
            </a:r>
            <a:r>
              <a:rPr lang="it-IT" err="1">
                <a:latin typeface="Times New Roman" panose="02020603050405020304" pitchFamily="18" charset="0"/>
                <a:cs typeface="Times New Roman" panose="02020603050405020304" pitchFamily="18" charset="0"/>
              </a:rPr>
              <a:t>say</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whether</a:t>
            </a:r>
            <a:r>
              <a:rPr lang="it-IT">
                <a:latin typeface="Times New Roman" panose="02020603050405020304" pitchFamily="18" charset="0"/>
                <a:cs typeface="Times New Roman" panose="02020603050405020304" pitchFamily="18" charset="0"/>
              </a:rPr>
              <a:t> Nature </a:t>
            </a:r>
            <a:r>
              <a:rPr lang="it-IT" err="1">
                <a:latin typeface="Times New Roman" panose="02020603050405020304" pitchFamily="18" charset="0"/>
                <a:cs typeface="Times New Roman" panose="02020603050405020304" pitchFamily="18" charset="0"/>
              </a:rPr>
              <a:t>is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benevolent</a:t>
            </a:r>
            <a:r>
              <a:rPr lang="it-IT">
                <a:latin typeface="Times New Roman" panose="02020603050405020304" pitchFamily="18" charset="0"/>
                <a:cs typeface="Times New Roman" panose="02020603050405020304" pitchFamily="18" charset="0"/>
              </a:rPr>
              <a:t> or </a:t>
            </a:r>
            <a:r>
              <a:rPr lang="it-IT" err="1">
                <a:latin typeface="Times New Roman" panose="02020603050405020304" pitchFamily="18" charset="0"/>
                <a:cs typeface="Times New Roman" panose="02020603050405020304" pitchFamily="18" charset="0"/>
              </a:rPr>
              <a:t>manevolent</a:t>
            </a:r>
            <a:r>
              <a:rPr lang="it-IT">
                <a:latin typeface="Times New Roman" panose="02020603050405020304" pitchFamily="18" charset="0"/>
                <a:cs typeface="Times New Roman" panose="02020603050405020304" pitchFamily="18" charset="0"/>
              </a:rPr>
              <a:t>. </a:t>
            </a:r>
          </a:p>
          <a:p>
            <a:pPr marL="0" indent="0">
              <a:buNone/>
            </a:pPr>
            <a:r>
              <a:rPr lang="it-IT" err="1">
                <a:latin typeface="Times New Roman" panose="02020603050405020304" pitchFamily="18" charset="0"/>
                <a:cs typeface="Times New Roman" panose="02020603050405020304" pitchFamily="18" charset="0"/>
              </a:rPr>
              <a:t>Unlike</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Coleridge</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Shelley’s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religion</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is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his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poetry</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his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writing</a:t>
            </a:r>
            <a:r>
              <a:rPr lang="it-IT">
                <a:latin typeface="Times New Roman" panose="02020603050405020304" pitchFamily="18" charset="0"/>
                <a:cs typeface="Times New Roman" panose="02020603050405020304" pitchFamily="18" charset="0"/>
              </a:rPr>
              <a:t>. </a:t>
            </a:r>
          </a:p>
          <a:p>
            <a:pPr marL="0" indent="0">
              <a:buNone/>
            </a:pPr>
            <a:r>
              <a:rPr lang="it-IT">
                <a:latin typeface="Times New Roman" panose="02020603050405020304" pitchFamily="18" charset="0"/>
                <a:cs typeface="Times New Roman" panose="02020603050405020304" pitchFamily="18" charset="0"/>
              </a:rPr>
              <a:t>He </a:t>
            </a:r>
            <a:r>
              <a:rPr lang="it-IT" err="1">
                <a:latin typeface="Times New Roman" panose="02020603050405020304" pitchFamily="18" charset="0"/>
                <a:cs typeface="Times New Roman" panose="02020603050405020304" pitchFamily="18" charset="0"/>
              </a:rPr>
              <a:t>has</a:t>
            </a:r>
            <a:r>
              <a:rPr lang="it-IT">
                <a:latin typeface="Times New Roman" panose="02020603050405020304" pitchFamily="18" charset="0"/>
                <a:cs typeface="Times New Roman" panose="02020603050405020304" pitchFamily="18" charset="0"/>
              </a:rPr>
              <a:t> to </a:t>
            </a:r>
            <a:r>
              <a:rPr lang="it-IT" err="1">
                <a:latin typeface="Times New Roman" panose="02020603050405020304" pitchFamily="18" charset="0"/>
                <a:cs typeface="Times New Roman" panose="02020603050405020304" pitchFamily="18" charset="0"/>
              </a:rPr>
              <a:t>define</a:t>
            </a:r>
            <a:r>
              <a:rPr lang="it-IT">
                <a:latin typeface="Times New Roman" panose="02020603050405020304" pitchFamily="18" charset="0"/>
                <a:cs typeface="Times New Roman" panose="02020603050405020304" pitchFamily="18" charset="0"/>
              </a:rPr>
              <a:t> the </a:t>
            </a:r>
            <a:r>
              <a:rPr lang="it-IT" err="1">
                <a:latin typeface="Times New Roman" panose="02020603050405020304" pitchFamily="18" charset="0"/>
                <a:cs typeface="Times New Roman" panose="02020603050405020304" pitchFamily="18" charset="0"/>
              </a:rPr>
              <a:t>specific</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quality</a:t>
            </a:r>
            <a:r>
              <a:rPr lang="it-IT">
                <a:latin typeface="Times New Roman" panose="02020603050405020304" pitchFamily="18" charset="0"/>
                <a:cs typeface="Times New Roman" panose="02020603050405020304" pitchFamily="18" charset="0"/>
              </a:rPr>
              <a:t> of «</a:t>
            </a:r>
            <a:r>
              <a:rPr lang="it-IT" err="1">
                <a:latin typeface="Times New Roman" panose="02020603050405020304" pitchFamily="18" charset="0"/>
                <a:cs typeface="Times New Roman" panose="02020603050405020304" pitchFamily="18" charset="0"/>
              </a:rPr>
              <a:t>power</a:t>
            </a:r>
            <a:r>
              <a:rPr lang="it-IT">
                <a:latin typeface="Times New Roman" panose="02020603050405020304" pitchFamily="18" charset="0"/>
                <a:cs typeface="Times New Roman" panose="02020603050405020304" pitchFamily="18" charset="0"/>
              </a:rPr>
              <a:t>»</a:t>
            </a:r>
          </a:p>
          <a:p>
            <a:pPr marL="0" indent="0">
              <a:buNone/>
            </a:pPr>
            <a:endParaRPr lang="it-IT">
              <a:latin typeface="Times New Roman" panose="02020603050405020304" pitchFamily="18" charset="0"/>
              <a:cs typeface="Times New Roman" panose="02020603050405020304" pitchFamily="18" charset="0"/>
            </a:endParaRPr>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p:txBody>
      </p:sp>
    </p:spTree>
    <p:extLst>
      <p:ext uri="{BB962C8B-B14F-4D97-AF65-F5344CB8AC3E}">
        <p14:creationId xmlns:p14="http://schemas.microsoft.com/office/powerpoint/2010/main" val="2688639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679904"/>
          </a:xfrm>
        </p:spPr>
        <p:txBody>
          <a:bodyPr>
            <a:normAutofit fontScale="90000"/>
          </a:bodyPr>
          <a:lstStyle/>
          <a:p>
            <a:r>
              <a:rPr lang="it-IT">
                <a:latin typeface="Times New Roman" panose="02020603050405020304" pitchFamily="18" charset="0"/>
                <a:cs typeface="Times New Roman" panose="02020603050405020304" pitchFamily="18" charset="0"/>
              </a:rPr>
              <a:t>Mont </a:t>
            </a:r>
            <a:r>
              <a:rPr lang="it-IT" err="1">
                <a:latin typeface="Times New Roman" panose="02020603050405020304" pitchFamily="18" charset="0"/>
                <a:cs typeface="Times New Roman" panose="02020603050405020304" pitchFamily="18" charset="0"/>
              </a:rPr>
              <a:t>Blanc</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parts</a:t>
            </a:r>
            <a:r>
              <a:rPr lang="it-IT">
                <a:latin typeface="Times New Roman" panose="02020603050405020304" pitchFamily="18" charset="0"/>
                <a:cs typeface="Times New Roman" panose="02020603050405020304" pitchFamily="18" charset="0"/>
              </a:rPr>
              <a:t> IV &amp; V</a:t>
            </a:r>
          </a:p>
        </p:txBody>
      </p:sp>
      <p:sp>
        <p:nvSpPr>
          <p:cNvPr id="3" name="Segnaposto contenuto 2"/>
          <p:cNvSpPr>
            <a:spLocks noGrp="1"/>
          </p:cNvSpPr>
          <p:nvPr>
            <p:ph idx="1"/>
          </p:nvPr>
        </p:nvSpPr>
        <p:spPr>
          <a:xfrm>
            <a:off x="838200" y="1306286"/>
            <a:ext cx="10515600" cy="4870677"/>
          </a:xfrm>
        </p:spPr>
        <p:txBody>
          <a:bodyPr>
            <a:normAutofit fontScale="92500" lnSpcReduction="10000"/>
          </a:bodyPr>
          <a:lstStyle/>
          <a:p>
            <a:pPr marL="0" indent="0">
              <a:buNone/>
            </a:pPr>
            <a:r>
              <a:rPr lang="it-IT" err="1">
                <a:latin typeface="Times New Roman" panose="02020603050405020304" pitchFamily="18" charset="0"/>
                <a:cs typeface="Times New Roman" panose="02020603050405020304" pitchFamily="18" charset="0"/>
              </a:rPr>
              <a:t>Power</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dwells</a:t>
            </a:r>
            <a:r>
              <a:rPr lang="it-IT">
                <a:latin typeface="Times New Roman" panose="02020603050405020304" pitchFamily="18" charset="0"/>
                <a:cs typeface="Times New Roman" panose="02020603050405020304" pitchFamily="18" charset="0"/>
              </a:rPr>
              <a:t> in </a:t>
            </a:r>
            <a:r>
              <a:rPr lang="it-IT" err="1">
                <a:latin typeface="Times New Roman" panose="02020603050405020304" pitchFamily="18" charset="0"/>
                <a:cs typeface="Times New Roman" panose="02020603050405020304" pitchFamily="18" charset="0"/>
              </a:rPr>
              <a:t>tranquility</a:t>
            </a:r>
            <a:endParaRPr lang="it-IT">
              <a:latin typeface="Times New Roman" panose="02020603050405020304" pitchFamily="18" charset="0"/>
              <a:cs typeface="Times New Roman" panose="02020603050405020304" pitchFamily="18" charset="0"/>
            </a:endParaRPr>
          </a:p>
          <a:p>
            <a:pPr marL="0" indent="0">
              <a:buNone/>
            </a:pPr>
            <a:r>
              <a:rPr lang="it-IT" err="1">
                <a:latin typeface="Times New Roman" panose="02020603050405020304" pitchFamily="18" charset="0"/>
                <a:cs typeface="Times New Roman" panose="02020603050405020304" pitchFamily="18" charset="0"/>
              </a:rPr>
              <a:t>Glaciers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have</a:t>
            </a:r>
            <a:r>
              <a:rPr lang="it-IT">
                <a:latin typeface="Times New Roman" panose="02020603050405020304" pitchFamily="18" charset="0"/>
                <a:cs typeface="Times New Roman" panose="02020603050405020304" pitchFamily="18" charset="0"/>
              </a:rPr>
              <a:t> a </a:t>
            </a:r>
            <a:r>
              <a:rPr lang="it-IT" err="1">
                <a:latin typeface="Times New Roman" panose="02020603050405020304" pitchFamily="18" charset="0"/>
                <a:cs typeface="Times New Roman" panose="02020603050405020304" pitchFamily="18" charset="0"/>
              </a:rPr>
              <a:t>devastating</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effect</a:t>
            </a:r>
            <a:r>
              <a:rPr lang="it-IT">
                <a:latin typeface="Times New Roman" panose="02020603050405020304" pitchFamily="18" charset="0"/>
                <a:cs typeface="Times New Roman" panose="02020603050405020304" pitchFamily="18" charset="0"/>
              </a:rPr>
              <a:t> on </a:t>
            </a:r>
            <a:r>
              <a:rPr lang="it-IT" err="1">
                <a:latin typeface="Times New Roman" panose="02020603050405020304" pitchFamily="18" charset="0"/>
                <a:cs typeface="Times New Roman" panose="02020603050405020304" pitchFamily="18" charset="0"/>
              </a:rPr>
              <a:t>everything</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refuges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beasts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insects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that</a:t>
            </a:r>
            <a:r>
              <a:rPr lang="it-IT">
                <a:latin typeface="Times New Roman" panose="02020603050405020304" pitchFamily="18" charset="0"/>
                <a:cs typeface="Times New Roman" panose="02020603050405020304" pitchFamily="18" charset="0"/>
              </a:rPr>
              <a:t> surrounds </a:t>
            </a:r>
            <a:r>
              <a:rPr lang="it-IT" err="1">
                <a:latin typeface="Times New Roman" panose="02020603050405020304" pitchFamily="18" charset="0"/>
                <a:cs typeface="Times New Roman" panose="02020603050405020304" pitchFamily="18" charset="0"/>
              </a:rPr>
              <a:t>them</a:t>
            </a:r>
            <a:r>
              <a:rPr lang="it-IT">
                <a:latin typeface="Times New Roman" panose="02020603050405020304" pitchFamily="18" charset="0"/>
                <a:cs typeface="Times New Roman" panose="02020603050405020304" pitchFamily="18" charset="0"/>
              </a:rPr>
              <a:t>.</a:t>
            </a:r>
          </a:p>
          <a:p>
            <a:pPr marL="0" indent="0">
              <a:buNone/>
            </a:pPr>
            <a:r>
              <a:rPr lang="it-IT">
                <a:latin typeface="Times New Roman" panose="02020603050405020304" pitchFamily="18" charset="0"/>
                <a:cs typeface="Times New Roman" panose="02020603050405020304" pitchFamily="18" charset="0"/>
              </a:rPr>
              <a:t>The </a:t>
            </a:r>
            <a:r>
              <a:rPr lang="it-IT" err="1">
                <a:latin typeface="Times New Roman" panose="02020603050405020304" pitchFamily="18" charset="0"/>
                <a:cs typeface="Times New Roman" panose="02020603050405020304" pitchFamily="18" charset="0"/>
              </a:rPr>
              <a:t>glaciers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upheaving</a:t>
            </a:r>
            <a:r>
              <a:rPr lang="it-IT">
                <a:latin typeface="Times New Roman" panose="02020603050405020304" pitchFamily="18" charset="0"/>
                <a:cs typeface="Times New Roman" panose="02020603050405020304" pitchFamily="18" charset="0"/>
              </a:rPr>
              <a:t> and </a:t>
            </a:r>
            <a:r>
              <a:rPr lang="it-IT" err="1">
                <a:latin typeface="Times New Roman" panose="02020603050405020304" pitchFamily="18" charset="0"/>
                <a:cs typeface="Times New Roman" panose="02020603050405020304" pitchFamily="18" charset="0"/>
              </a:rPr>
              <a:t>dragging</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movement</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leave</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space</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only</a:t>
            </a:r>
            <a:r>
              <a:rPr lang="it-IT">
                <a:latin typeface="Times New Roman" panose="02020603050405020304" pitchFamily="18" charset="0"/>
                <a:cs typeface="Times New Roman" panose="02020603050405020304" pitchFamily="18" charset="0"/>
              </a:rPr>
              <a:t> for «</a:t>
            </a:r>
            <a:r>
              <a:rPr lang="it-IT" err="1">
                <a:latin typeface="Times New Roman" panose="02020603050405020304" pitchFamily="18" charset="0"/>
                <a:cs typeface="Times New Roman" panose="02020603050405020304" pitchFamily="18" charset="0"/>
              </a:rPr>
              <a:t>raging</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torrents</a:t>
            </a:r>
            <a:r>
              <a:rPr lang="it-IT">
                <a:latin typeface="Times New Roman" panose="02020603050405020304" pitchFamily="18" charset="0"/>
                <a:cs typeface="Times New Roman" panose="02020603050405020304" pitchFamily="18" charset="0"/>
              </a:rPr>
              <a:t>» (the </a:t>
            </a:r>
            <a:r>
              <a:rPr lang="it-IT" err="1">
                <a:latin typeface="Times New Roman" panose="02020603050405020304" pitchFamily="18" charset="0"/>
                <a:cs typeface="Times New Roman" panose="02020603050405020304" pitchFamily="18" charset="0"/>
              </a:rPr>
              <a:t>power</a:t>
            </a:r>
            <a:r>
              <a:rPr lang="it-IT">
                <a:latin typeface="Times New Roman" panose="02020603050405020304" pitchFamily="18" charset="0"/>
                <a:cs typeface="Times New Roman" panose="02020603050405020304" pitchFamily="18" charset="0"/>
              </a:rPr>
              <a:t>??)</a:t>
            </a:r>
          </a:p>
          <a:p>
            <a:pPr marL="0" indent="0">
              <a:buNone/>
            </a:pPr>
            <a:r>
              <a:rPr lang="it-IT">
                <a:latin typeface="Times New Roman" panose="02020603050405020304" pitchFamily="18" charset="0"/>
                <a:cs typeface="Times New Roman" panose="02020603050405020304" pitchFamily="18" charset="0"/>
              </a:rPr>
              <a:t>The </a:t>
            </a:r>
            <a:r>
              <a:rPr lang="it-IT" err="1">
                <a:latin typeface="Times New Roman" panose="02020603050405020304" pitchFamily="18" charset="0"/>
                <a:cs typeface="Times New Roman" panose="02020603050405020304" pitchFamily="18" charset="0"/>
              </a:rPr>
              <a:t>poem</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ends</a:t>
            </a:r>
            <a:r>
              <a:rPr lang="it-IT">
                <a:latin typeface="Times New Roman" panose="02020603050405020304" pitchFamily="18" charset="0"/>
                <a:cs typeface="Times New Roman" panose="02020603050405020304" pitchFamily="18" charset="0"/>
              </a:rPr>
              <a:t> with an </a:t>
            </a:r>
            <a:r>
              <a:rPr lang="it-IT" err="1">
                <a:latin typeface="Times New Roman" panose="02020603050405020304" pitchFamily="18" charset="0"/>
                <a:cs typeface="Times New Roman" panose="02020603050405020304" pitchFamily="18" charset="0"/>
              </a:rPr>
              <a:t>unanswered</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epistomolgical</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question</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which</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summarises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Kant’s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aesthetics</a:t>
            </a:r>
            <a:r>
              <a:rPr lang="it-IT">
                <a:latin typeface="Times New Roman" panose="02020603050405020304" pitchFamily="18" charset="0"/>
                <a:cs typeface="Times New Roman" panose="02020603050405020304" pitchFamily="18" charset="0"/>
              </a:rPr>
              <a:t> of the sublime. </a:t>
            </a:r>
            <a:r>
              <a:rPr lang="it-IT" err="1">
                <a:latin typeface="Times New Roman" panose="02020603050405020304" pitchFamily="18" charset="0"/>
                <a:cs typeface="Times New Roman" panose="02020603050405020304" pitchFamily="18" charset="0"/>
              </a:rPr>
              <a:t>Man’s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greatness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can’t</a:t>
            </a:r>
            <a:r>
              <a:rPr lang="it-IT">
                <a:latin typeface="Times New Roman" panose="02020603050405020304" pitchFamily="18" charset="0"/>
                <a:cs typeface="Times New Roman" panose="02020603050405020304" pitchFamily="18" charset="0"/>
              </a:rPr>
              <a:t> be </a:t>
            </a:r>
            <a:r>
              <a:rPr lang="it-IT" err="1">
                <a:latin typeface="Times New Roman" panose="02020603050405020304" pitchFamily="18" charset="0"/>
                <a:cs typeface="Times New Roman" panose="02020603050405020304" pitchFamily="18" charset="0"/>
              </a:rPr>
              <a:t>physical</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it</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has</a:t>
            </a:r>
            <a:r>
              <a:rPr lang="it-IT">
                <a:latin typeface="Times New Roman" panose="02020603050405020304" pitchFamily="18" charset="0"/>
                <a:cs typeface="Times New Roman" panose="02020603050405020304" pitchFamily="18" charset="0"/>
              </a:rPr>
              <a:t> to be </a:t>
            </a:r>
            <a:r>
              <a:rPr lang="it-IT" err="1">
                <a:latin typeface="Times New Roman" panose="02020603050405020304" pitchFamily="18" charset="0"/>
                <a:cs typeface="Times New Roman" panose="02020603050405020304" pitchFamily="18" charset="0"/>
              </a:rPr>
              <a:t>ethical</a:t>
            </a:r>
            <a:r>
              <a:rPr lang="it-IT">
                <a:latin typeface="Times New Roman" panose="02020603050405020304" pitchFamily="18" charset="0"/>
                <a:cs typeface="Times New Roman" panose="02020603050405020304" pitchFamily="18" charset="0"/>
              </a:rPr>
              <a:t>. The task of </a:t>
            </a:r>
            <a:r>
              <a:rPr lang="it-IT" err="1">
                <a:latin typeface="Times New Roman" panose="02020603050405020304" pitchFamily="18" charset="0"/>
                <a:cs typeface="Times New Roman" panose="02020603050405020304" pitchFamily="18" charset="0"/>
              </a:rPr>
              <a:t>poetry</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is</a:t>
            </a:r>
            <a:r>
              <a:rPr lang="it-IT">
                <a:latin typeface="Times New Roman" panose="02020603050405020304" pitchFamily="18" charset="0"/>
                <a:cs typeface="Times New Roman" panose="02020603050405020304" pitchFamily="18" charset="0"/>
              </a:rPr>
              <a:t> to </a:t>
            </a:r>
            <a:r>
              <a:rPr lang="it-IT" err="1">
                <a:latin typeface="Times New Roman" panose="02020603050405020304" pitchFamily="18" charset="0"/>
                <a:cs typeface="Times New Roman" panose="02020603050405020304" pitchFamily="18" charset="0"/>
              </a:rPr>
              <a:t>interpret</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power</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which</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is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present</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both</a:t>
            </a:r>
            <a:r>
              <a:rPr lang="it-IT">
                <a:latin typeface="Times New Roman" panose="02020603050405020304" pitchFamily="18" charset="0"/>
                <a:cs typeface="Times New Roman" panose="02020603050405020304" pitchFamily="18" charset="0"/>
              </a:rPr>
              <a:t> in nature and the </a:t>
            </a:r>
            <a:r>
              <a:rPr lang="it-IT" err="1">
                <a:latin typeface="Times New Roman" panose="02020603050405020304" pitchFamily="18" charset="0"/>
                <a:cs typeface="Times New Roman" panose="02020603050405020304" pitchFamily="18" charset="0"/>
              </a:rPr>
              <a:t>poet’s</a:t>
            </a:r>
            <a:r>
              <a:rPr lang="it-IT">
                <a:latin typeface="Times New Roman" panose="02020603050405020304" pitchFamily="18" charset="0"/>
                <a:cs typeface="Times New Roman" panose="02020603050405020304" pitchFamily="18" charset="0"/>
              </a:rPr>
              <a:t> mind.</a:t>
            </a:r>
          </a:p>
          <a:p>
            <a:pPr marL="0" indent="0">
              <a:buNone/>
            </a:pPr>
            <a:r>
              <a:rPr lang="it-IT">
                <a:latin typeface="Times New Roman" panose="02020603050405020304" pitchFamily="18" charset="0"/>
                <a:cs typeface="Times New Roman" panose="02020603050405020304" pitchFamily="18" charset="0"/>
              </a:rPr>
              <a:t>«And </a:t>
            </a:r>
            <a:r>
              <a:rPr lang="it-IT" err="1">
                <a:latin typeface="Times New Roman" panose="02020603050405020304" pitchFamily="18" charset="0"/>
                <a:cs typeface="Times New Roman" panose="02020603050405020304" pitchFamily="18" charset="0"/>
              </a:rPr>
              <a:t>what</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were</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thou</a:t>
            </a:r>
            <a:r>
              <a:rPr lang="it-IT">
                <a:latin typeface="Times New Roman" panose="02020603050405020304" pitchFamily="18" charset="0"/>
                <a:cs typeface="Times New Roman" panose="02020603050405020304" pitchFamily="18" charset="0"/>
              </a:rPr>
              <a:t>, and </a:t>
            </a:r>
            <a:r>
              <a:rPr lang="it-IT" err="1">
                <a:latin typeface="Times New Roman" panose="02020603050405020304" pitchFamily="18" charset="0"/>
                <a:cs typeface="Times New Roman" panose="02020603050405020304" pitchFamily="18" charset="0"/>
              </a:rPr>
              <a:t>earth</a:t>
            </a:r>
            <a:r>
              <a:rPr lang="it-IT">
                <a:latin typeface="Times New Roman" panose="02020603050405020304" pitchFamily="18" charset="0"/>
                <a:cs typeface="Times New Roman" panose="02020603050405020304" pitchFamily="18" charset="0"/>
              </a:rPr>
              <a:t> and </a:t>
            </a:r>
            <a:r>
              <a:rPr lang="it-IT" err="1">
                <a:latin typeface="Times New Roman" panose="02020603050405020304" pitchFamily="18" charset="0"/>
                <a:cs typeface="Times New Roman" panose="02020603050405020304" pitchFamily="18" charset="0"/>
              </a:rPr>
              <a:t>stars</a:t>
            </a:r>
            <a:r>
              <a:rPr lang="it-IT">
                <a:latin typeface="Times New Roman" panose="02020603050405020304" pitchFamily="18" charset="0"/>
                <a:cs typeface="Times New Roman" panose="02020603050405020304" pitchFamily="18" charset="0"/>
              </a:rPr>
              <a:t> and </a:t>
            </a:r>
            <a:r>
              <a:rPr lang="it-IT" err="1">
                <a:latin typeface="Times New Roman" panose="02020603050405020304" pitchFamily="18" charset="0"/>
                <a:cs typeface="Times New Roman" panose="02020603050405020304" pitchFamily="18" charset="0"/>
              </a:rPr>
              <a:t>sea</a:t>
            </a:r>
            <a:r>
              <a:rPr lang="it-IT">
                <a:latin typeface="Times New Roman" panose="02020603050405020304" pitchFamily="18" charset="0"/>
                <a:cs typeface="Times New Roman" panose="02020603050405020304" pitchFamily="18" charset="0"/>
              </a:rPr>
              <a:t>, </a:t>
            </a:r>
          </a:p>
          <a:p>
            <a:pPr marL="0" indent="0">
              <a:buNone/>
            </a:pPr>
            <a:r>
              <a:rPr lang="it-IT" err="1">
                <a:latin typeface="Times New Roman" panose="02020603050405020304" pitchFamily="18" charset="0"/>
                <a:cs typeface="Times New Roman" panose="02020603050405020304" pitchFamily="18" charset="0"/>
              </a:rPr>
              <a:t>If</a:t>
            </a:r>
            <a:r>
              <a:rPr lang="it-IT">
                <a:latin typeface="Times New Roman" panose="02020603050405020304" pitchFamily="18" charset="0"/>
                <a:cs typeface="Times New Roman" panose="02020603050405020304" pitchFamily="18" charset="0"/>
              </a:rPr>
              <a:t> to the human </a:t>
            </a:r>
            <a:r>
              <a:rPr lang="it-IT" err="1">
                <a:latin typeface="Times New Roman" panose="02020603050405020304" pitchFamily="18" charset="0"/>
                <a:cs typeface="Times New Roman" panose="02020603050405020304" pitchFamily="18" charset="0"/>
              </a:rPr>
              <a:t>mind’s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imaginings</a:t>
            </a:r>
            <a:endParaRPr lang="it-IT">
              <a:latin typeface="Times New Roman" panose="02020603050405020304" pitchFamily="18" charset="0"/>
              <a:cs typeface="Times New Roman" panose="02020603050405020304" pitchFamily="18" charset="0"/>
            </a:endParaRPr>
          </a:p>
          <a:p>
            <a:pPr marL="0" indent="0">
              <a:buNone/>
            </a:pPr>
            <a:r>
              <a:rPr lang="it-IT" err="1">
                <a:latin typeface="Times New Roman" panose="02020603050405020304" pitchFamily="18" charset="0"/>
                <a:cs typeface="Times New Roman" panose="02020603050405020304" pitchFamily="18" charset="0"/>
              </a:rPr>
              <a:t>Silence</a:t>
            </a:r>
            <a:r>
              <a:rPr lang="it-IT">
                <a:latin typeface="Times New Roman" panose="02020603050405020304" pitchFamily="18" charset="0"/>
                <a:cs typeface="Times New Roman" panose="02020603050405020304" pitchFamily="18" charset="0"/>
              </a:rPr>
              <a:t> and </a:t>
            </a:r>
            <a:r>
              <a:rPr lang="it-IT" err="1">
                <a:latin typeface="Times New Roman" panose="02020603050405020304" pitchFamily="18" charset="0"/>
                <a:cs typeface="Times New Roman" panose="02020603050405020304" pitchFamily="18" charset="0"/>
              </a:rPr>
              <a:t>solitude</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were</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vacancy</a:t>
            </a:r>
            <a:r>
              <a:rPr lang="it-I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48155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8382000" y="-6981265"/>
            <a:ext cx="29413200" cy="19583400"/>
          </a:xfrm>
          <a:prstGeom prst="rect">
            <a:avLst/>
          </a:prstGeom>
        </p:spPr>
      </p:pic>
    </p:spTree>
    <p:extLst>
      <p:ext uri="{BB962C8B-B14F-4D97-AF65-F5344CB8AC3E}">
        <p14:creationId xmlns:p14="http://schemas.microsoft.com/office/powerpoint/2010/main" val="3001577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692966"/>
          </a:xfrm>
        </p:spPr>
        <p:txBody>
          <a:bodyPr>
            <a:normAutofit fontScale="90000"/>
          </a:bodyPr>
          <a:lstStyle/>
          <a:p>
            <a:r>
              <a:rPr lang="it-IT" err="1">
                <a:latin typeface="Times New Roman" panose="02020603050405020304" pitchFamily="18" charset="0"/>
                <a:cs typeface="Times New Roman" panose="02020603050405020304" pitchFamily="18" charset="0"/>
              </a:rPr>
              <a:t>Reflections</a:t>
            </a:r>
            <a:r>
              <a:rPr lang="it-IT">
                <a:latin typeface="Times New Roman" panose="02020603050405020304" pitchFamily="18" charset="0"/>
                <a:cs typeface="Times New Roman" panose="02020603050405020304" pitchFamily="18" charset="0"/>
              </a:rPr>
              <a:t>…</a:t>
            </a:r>
          </a:p>
        </p:txBody>
      </p:sp>
      <p:sp>
        <p:nvSpPr>
          <p:cNvPr id="3" name="Segnaposto contenuto 2"/>
          <p:cNvSpPr>
            <a:spLocks noGrp="1"/>
          </p:cNvSpPr>
          <p:nvPr>
            <p:ph idx="1"/>
          </p:nvPr>
        </p:nvSpPr>
        <p:spPr>
          <a:xfrm>
            <a:off x="838200" y="1201783"/>
            <a:ext cx="10515600" cy="5251268"/>
          </a:xfrm>
        </p:spPr>
        <p:txBody>
          <a:bodyPr>
            <a:normAutofit lnSpcReduction="10000"/>
          </a:bodyPr>
          <a:lstStyle/>
          <a:p>
            <a:pPr marL="0" indent="0">
              <a:buNone/>
            </a:pPr>
            <a:r>
              <a:rPr lang="it-IT">
                <a:latin typeface="Times New Roman" panose="02020603050405020304" pitchFamily="18" charset="0"/>
                <a:cs typeface="Times New Roman" panose="02020603050405020304" pitchFamily="18" charset="0"/>
              </a:rPr>
              <a:t>The speaker in «Mont </a:t>
            </a:r>
            <a:r>
              <a:rPr lang="it-IT" err="1">
                <a:latin typeface="Times New Roman" panose="02020603050405020304" pitchFamily="18" charset="0"/>
                <a:cs typeface="Times New Roman" panose="02020603050405020304" pitchFamily="18" charset="0"/>
              </a:rPr>
              <a:t>Blanc</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listens</a:t>
            </a:r>
            <a:r>
              <a:rPr lang="it-IT">
                <a:latin typeface="Times New Roman" panose="02020603050405020304" pitchFamily="18" charset="0"/>
                <a:cs typeface="Times New Roman" panose="02020603050405020304" pitchFamily="18" charset="0"/>
              </a:rPr>
              <a:t> to the </a:t>
            </a:r>
            <a:r>
              <a:rPr lang="it-IT" err="1">
                <a:latin typeface="Times New Roman" panose="02020603050405020304" pitchFamily="18" charset="0"/>
                <a:cs typeface="Times New Roman" panose="02020603050405020304" pitchFamily="18" charset="0"/>
              </a:rPr>
              <a:t>mountain's</a:t>
            </a:r>
            <a:r>
              <a:rPr lang="it-IT">
                <a:latin typeface="Times New Roman" panose="02020603050405020304" pitchFamily="18" charset="0"/>
                <a:cs typeface="Times New Roman" panose="02020603050405020304" pitchFamily="18" charset="0"/>
              </a:rPr>
              <a:t> "voice" to </a:t>
            </a:r>
            <a:r>
              <a:rPr lang="it-IT" err="1">
                <a:latin typeface="Times New Roman" panose="02020603050405020304" pitchFamily="18" charset="0"/>
                <a:cs typeface="Times New Roman" panose="02020603050405020304" pitchFamily="18" charset="0"/>
              </a:rPr>
              <a:t>find</a:t>
            </a:r>
            <a:r>
              <a:rPr lang="it-IT">
                <a:latin typeface="Times New Roman" panose="02020603050405020304" pitchFamily="18" charset="0"/>
                <a:cs typeface="Times New Roman" panose="02020603050405020304" pitchFamily="18" charset="0"/>
              </a:rPr>
              <a:t> the "</a:t>
            </a:r>
            <a:r>
              <a:rPr lang="it-IT" err="1">
                <a:latin typeface="Times New Roman" panose="02020603050405020304" pitchFamily="18" charset="0"/>
                <a:cs typeface="Times New Roman" panose="02020603050405020304" pitchFamily="18" charset="0"/>
              </a:rPr>
              <a:t>truth</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that</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should</a:t>
            </a:r>
            <a:r>
              <a:rPr lang="it-IT">
                <a:latin typeface="Times New Roman" panose="02020603050405020304" pitchFamily="18" charset="0"/>
                <a:cs typeface="Times New Roman" panose="02020603050405020304" pitchFamily="18" charset="0"/>
              </a:rPr>
              <a:t> be </a:t>
            </a:r>
            <a:r>
              <a:rPr lang="it-IT" err="1">
                <a:latin typeface="Times New Roman" panose="02020603050405020304" pitchFamily="18" charset="0"/>
                <a:cs typeface="Times New Roman" panose="02020603050405020304" pitchFamily="18" charset="0"/>
              </a:rPr>
              <a:t>used</a:t>
            </a:r>
            <a:r>
              <a:rPr lang="it-IT">
                <a:latin typeface="Times New Roman" panose="02020603050405020304" pitchFamily="18" charset="0"/>
                <a:cs typeface="Times New Roman" panose="02020603050405020304" pitchFamily="18" charset="0"/>
              </a:rPr>
              <a:t> to guide </a:t>
            </a:r>
            <a:r>
              <a:rPr lang="it-IT" err="1">
                <a:latin typeface="Times New Roman" panose="02020603050405020304" pitchFamily="18" charset="0"/>
                <a:cs typeface="Times New Roman" panose="02020603050405020304" pitchFamily="18" charset="0"/>
              </a:rPr>
              <a:t>humanity</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This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relationship</a:t>
            </a:r>
            <a:r>
              <a:rPr lang="it-IT">
                <a:latin typeface="Times New Roman" panose="02020603050405020304" pitchFamily="18" charset="0"/>
                <a:cs typeface="Times New Roman" panose="02020603050405020304" pitchFamily="18" charset="0"/>
              </a:rPr>
              <a:t> to the mountain </a:t>
            </a:r>
            <a:r>
              <a:rPr lang="it-IT" err="1">
                <a:latin typeface="Times New Roman" panose="02020603050405020304" pitchFamily="18" charset="0"/>
                <a:cs typeface="Times New Roman" panose="02020603050405020304" pitchFamily="18" charset="0"/>
              </a:rPr>
              <a:t>is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not</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unlike</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that</a:t>
            </a:r>
            <a:r>
              <a:rPr lang="it-IT">
                <a:latin typeface="Times New Roman" panose="02020603050405020304" pitchFamily="18" charset="0"/>
                <a:cs typeface="Times New Roman" panose="02020603050405020304" pitchFamily="18" charset="0"/>
              </a:rPr>
              <a:t> of Victor, </a:t>
            </a:r>
            <a:r>
              <a:rPr lang="it-IT" err="1">
                <a:latin typeface="Times New Roman" panose="02020603050405020304" pitchFamily="18" charset="0"/>
                <a:cs typeface="Times New Roman" panose="02020603050405020304" pitchFamily="18" charset="0"/>
              </a:rPr>
              <a:t>who</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looks</a:t>
            </a:r>
            <a:r>
              <a:rPr lang="it-IT">
                <a:latin typeface="Times New Roman" panose="02020603050405020304" pitchFamily="18" charset="0"/>
                <a:cs typeface="Times New Roman" panose="02020603050405020304" pitchFamily="18" charset="0"/>
              </a:rPr>
              <a:t> to the </a:t>
            </a:r>
            <a:r>
              <a:rPr lang="it-IT" err="1">
                <a:latin typeface="Times New Roman" panose="02020603050405020304" pitchFamily="18" charset="0"/>
                <a:cs typeface="Times New Roman" panose="02020603050405020304" pitchFamily="18" charset="0"/>
              </a:rPr>
              <a:t>immutable</a:t>
            </a:r>
            <a:r>
              <a:rPr lang="it-IT">
                <a:latin typeface="Times New Roman" panose="02020603050405020304" pitchFamily="18" charset="0"/>
                <a:cs typeface="Times New Roman" panose="02020603050405020304" pitchFamily="18" charset="0"/>
              </a:rPr>
              <a:t> Mont </a:t>
            </a:r>
            <a:r>
              <a:rPr lang="it-IT" err="1">
                <a:latin typeface="Times New Roman" panose="02020603050405020304" pitchFamily="18" charset="0"/>
                <a:cs typeface="Times New Roman" panose="02020603050405020304" pitchFamily="18" charset="0"/>
              </a:rPr>
              <a:t>Blanc</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as</a:t>
            </a:r>
            <a:r>
              <a:rPr lang="it-IT">
                <a:latin typeface="Times New Roman" panose="02020603050405020304" pitchFamily="18" charset="0"/>
                <a:cs typeface="Times New Roman" panose="02020603050405020304" pitchFamily="18" charset="0"/>
              </a:rPr>
              <a:t> a source of help and </a:t>
            </a:r>
            <a:r>
              <a:rPr lang="it-IT" err="1">
                <a:latin typeface="Times New Roman" panose="02020603050405020304" pitchFamily="18" charset="0"/>
                <a:cs typeface="Times New Roman" panose="02020603050405020304" pitchFamily="18" charset="0"/>
              </a:rPr>
              <a:t>solace</a:t>
            </a:r>
            <a:r>
              <a:rPr lang="it-IT">
                <a:latin typeface="Times New Roman" panose="02020603050405020304" pitchFamily="18" charset="0"/>
                <a:cs typeface="Times New Roman" panose="02020603050405020304" pitchFamily="18" charset="0"/>
              </a:rPr>
              <a:t> in </a:t>
            </a:r>
            <a:r>
              <a:rPr lang="it-IT" err="1">
                <a:latin typeface="Times New Roman" panose="02020603050405020304" pitchFamily="18" charset="0"/>
                <a:cs typeface="Times New Roman" panose="02020603050405020304" pitchFamily="18" charset="0"/>
              </a:rPr>
              <a:t>his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darkest</a:t>
            </a:r>
            <a:r>
              <a:rPr lang="it-IT">
                <a:latin typeface="Times New Roman" panose="02020603050405020304" pitchFamily="18" charset="0"/>
                <a:cs typeface="Times New Roman" panose="02020603050405020304" pitchFamily="18" charset="0"/>
              </a:rPr>
              <a:t> hours. The </a:t>
            </a:r>
            <a:r>
              <a:rPr lang="it-IT" err="1">
                <a:latin typeface="Times New Roman" panose="02020603050405020304" pitchFamily="18" charset="0"/>
                <a:cs typeface="Times New Roman" panose="02020603050405020304" pitchFamily="18" charset="0"/>
              </a:rPr>
              <a:t>chief</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difference</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between</a:t>
            </a:r>
            <a:r>
              <a:rPr lang="it-IT">
                <a:latin typeface="Times New Roman" panose="02020603050405020304" pitchFamily="18" charset="0"/>
                <a:cs typeface="Times New Roman" panose="02020603050405020304" pitchFamily="18" charset="0"/>
              </a:rPr>
              <a:t> Victor and the speaker of </a:t>
            </a:r>
            <a:r>
              <a:rPr lang="it-IT" err="1">
                <a:latin typeface="Times New Roman" panose="02020603050405020304" pitchFamily="18" charset="0"/>
                <a:cs typeface="Times New Roman" panose="02020603050405020304" pitchFamily="18" charset="0"/>
              </a:rPr>
              <a:t>Percy</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Shelley's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poem</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is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that</a:t>
            </a:r>
            <a:r>
              <a:rPr lang="it-IT">
                <a:latin typeface="Times New Roman" panose="02020603050405020304" pitchFamily="18" charset="0"/>
                <a:cs typeface="Times New Roman" panose="02020603050405020304" pitchFamily="18" charset="0"/>
              </a:rPr>
              <a:t> the </a:t>
            </a:r>
            <a:r>
              <a:rPr lang="it-IT" err="1">
                <a:latin typeface="Times New Roman" panose="02020603050405020304" pitchFamily="18" charset="0"/>
                <a:cs typeface="Times New Roman" panose="02020603050405020304" pitchFamily="18" charset="0"/>
              </a:rPr>
              <a:t>former</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does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not</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truly</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understand</a:t>
            </a:r>
            <a:r>
              <a:rPr lang="it-IT">
                <a:latin typeface="Times New Roman" panose="02020603050405020304" pitchFamily="18" charset="0"/>
                <a:cs typeface="Times New Roman" panose="02020603050405020304" pitchFamily="18" charset="0"/>
              </a:rPr>
              <a:t> nature (</a:t>
            </a:r>
            <a:r>
              <a:rPr lang="it-IT" err="1">
                <a:latin typeface="Times New Roman" panose="02020603050405020304" pitchFamily="18" charset="0"/>
                <a:cs typeface="Times New Roman" panose="02020603050405020304" pitchFamily="18" charset="0"/>
              </a:rPr>
              <a:t>exemplified</a:t>
            </a:r>
            <a:r>
              <a:rPr lang="it-IT">
                <a:latin typeface="Times New Roman" panose="02020603050405020304" pitchFamily="18" charset="0"/>
                <a:cs typeface="Times New Roman" panose="02020603050405020304" pitchFamily="18" charset="0"/>
              </a:rPr>
              <a:t> in </a:t>
            </a:r>
            <a:r>
              <a:rPr lang="it-IT" err="1">
                <a:latin typeface="Times New Roman" panose="02020603050405020304" pitchFamily="18" charset="0"/>
                <a:cs typeface="Times New Roman" panose="02020603050405020304" pitchFamily="18" charset="0"/>
              </a:rPr>
              <a:t>his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perversion</a:t>
            </a:r>
            <a:r>
              <a:rPr lang="it-IT">
                <a:latin typeface="Times New Roman" panose="02020603050405020304" pitchFamily="18" charset="0"/>
                <a:cs typeface="Times New Roman" panose="02020603050405020304" pitchFamily="18" charset="0"/>
              </a:rPr>
              <a:t> of </a:t>
            </a:r>
            <a:r>
              <a:rPr lang="it-IT" err="1">
                <a:latin typeface="Times New Roman" panose="02020603050405020304" pitchFamily="18" charset="0"/>
                <a:cs typeface="Times New Roman" panose="02020603050405020304" pitchFamily="18" charset="0"/>
              </a:rPr>
              <a:t>natural</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order</a:t>
            </a:r>
            <a:r>
              <a:rPr lang="it-IT">
                <a:latin typeface="Times New Roman" panose="02020603050405020304" pitchFamily="18" charset="0"/>
                <a:cs typeface="Times New Roman" panose="02020603050405020304" pitchFamily="18" charset="0"/>
              </a:rPr>
              <a:t> by </a:t>
            </a:r>
            <a:r>
              <a:rPr lang="it-IT" err="1">
                <a:latin typeface="Times New Roman" panose="02020603050405020304" pitchFamily="18" charset="0"/>
                <a:cs typeface="Times New Roman" panose="02020603050405020304" pitchFamily="18" charset="0"/>
              </a:rPr>
              <a:t>creating</a:t>
            </a:r>
            <a:r>
              <a:rPr lang="it-IT">
                <a:latin typeface="Times New Roman" panose="02020603050405020304" pitchFamily="18" charset="0"/>
                <a:cs typeface="Times New Roman" panose="02020603050405020304" pitchFamily="18" charset="0"/>
              </a:rPr>
              <a:t> the Monster), </a:t>
            </a:r>
            <a:r>
              <a:rPr lang="it-IT" err="1">
                <a:latin typeface="Times New Roman" panose="02020603050405020304" pitchFamily="18" charset="0"/>
                <a:cs typeface="Times New Roman" panose="02020603050405020304" pitchFamily="18" charset="0"/>
              </a:rPr>
              <a:t>while</a:t>
            </a:r>
            <a:r>
              <a:rPr lang="it-IT">
                <a:latin typeface="Times New Roman" panose="02020603050405020304" pitchFamily="18" charset="0"/>
                <a:cs typeface="Times New Roman" panose="02020603050405020304" pitchFamily="18" charset="0"/>
              </a:rPr>
              <a:t> the </a:t>
            </a:r>
            <a:r>
              <a:rPr lang="it-IT" err="1">
                <a:latin typeface="Times New Roman" panose="02020603050405020304" pitchFamily="18" charset="0"/>
                <a:cs typeface="Times New Roman" panose="02020603050405020304" pitchFamily="18" charset="0"/>
              </a:rPr>
              <a:t>latter</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is</a:t>
            </a:r>
            <a:r>
              <a:rPr lang="it-IT">
                <a:latin typeface="Times New Roman" panose="02020603050405020304" pitchFamily="18" charset="0"/>
                <a:cs typeface="Times New Roman" panose="02020603050405020304" pitchFamily="18" charset="0"/>
              </a:rPr>
              <a:t> a </a:t>
            </a:r>
            <a:r>
              <a:rPr lang="it-IT" err="1">
                <a:latin typeface="Times New Roman" panose="02020603050405020304" pitchFamily="18" charset="0"/>
                <a:cs typeface="Times New Roman" panose="02020603050405020304" pitchFamily="18" charset="0"/>
              </a:rPr>
              <a:t>poet</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devoted</a:t>
            </a:r>
            <a:r>
              <a:rPr lang="it-IT">
                <a:latin typeface="Times New Roman" panose="02020603050405020304" pitchFamily="18" charset="0"/>
                <a:cs typeface="Times New Roman" panose="02020603050405020304" pitchFamily="18" charset="0"/>
              </a:rPr>
              <a:t> to nature, </a:t>
            </a:r>
            <a:r>
              <a:rPr lang="it-IT" err="1">
                <a:latin typeface="Times New Roman" panose="02020603050405020304" pitchFamily="18" charset="0"/>
                <a:cs typeface="Times New Roman" panose="02020603050405020304" pitchFamily="18" charset="0"/>
              </a:rPr>
              <a:t>who</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allows</a:t>
            </a:r>
            <a:r>
              <a:rPr lang="it-IT">
                <a:latin typeface="Times New Roman" panose="02020603050405020304" pitchFamily="18" charset="0"/>
                <a:cs typeface="Times New Roman" panose="02020603050405020304" pitchFamily="18" charset="0"/>
              </a:rPr>
              <a:t> the mountain to </a:t>
            </a:r>
            <a:r>
              <a:rPr lang="it-IT" err="1">
                <a:latin typeface="Times New Roman" panose="02020603050405020304" pitchFamily="18" charset="0"/>
                <a:cs typeface="Times New Roman" panose="02020603050405020304" pitchFamily="18" charset="0"/>
              </a:rPr>
              <a:t>teach</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him</a:t>
            </a:r>
            <a:r>
              <a:rPr lang="it-IT">
                <a:latin typeface="Times New Roman" panose="02020603050405020304" pitchFamily="18" charset="0"/>
                <a:cs typeface="Times New Roman" panose="02020603050405020304" pitchFamily="18" charset="0"/>
              </a:rPr>
              <a:t>.</a:t>
            </a:r>
          </a:p>
          <a:p>
            <a:pPr marL="0" indent="0">
              <a:buNone/>
            </a:pPr>
            <a:r>
              <a:rPr lang="en-US">
                <a:latin typeface="Times New Roman" panose="02020603050405020304" pitchFamily="18" charset="0"/>
                <a:cs typeface="Times New Roman" panose="02020603050405020304" pitchFamily="18" charset="0"/>
              </a:rPr>
              <a:t>Like J M W Turner’s </a:t>
            </a:r>
            <a:r>
              <a:rPr lang="en-US" err="1">
                <a:latin typeface="Times New Roman" panose="02020603050405020304" pitchFamily="18" charset="0"/>
                <a:cs typeface="Times New Roman" panose="02020603050405020304" pitchFamily="18" charset="0"/>
              </a:rPr>
              <a:t>watercolour</a:t>
            </a:r>
            <a:r>
              <a:rPr lang="en-US">
                <a:latin typeface="Times New Roman" panose="02020603050405020304" pitchFamily="18" charset="0"/>
                <a:cs typeface="Times New Roman" panose="02020603050405020304" pitchFamily="18" charset="0"/>
              </a:rPr>
              <a:t> sketches of the area around Mont Blanc, which depict human figures dwarfed by vast, over-hanging precipices and barren swathes of ice, Shelley’s visionary landscape is forbidding and austere. In the absence of God, the poem seems to suggest, mountains have meaning solely as a result of the animating power of the human imagination. </a:t>
            </a:r>
            <a:endParaRPr lang="it-IT">
              <a:latin typeface="Times New Roman" panose="02020603050405020304" pitchFamily="18" charset="0"/>
              <a:cs typeface="Times New Roman" panose="02020603050405020304" pitchFamily="18" charset="0"/>
            </a:endParaRPr>
          </a:p>
          <a:p>
            <a:pPr marL="0" indent="0">
              <a:buNone/>
            </a:pPr>
            <a:endParaRPr lang="it-IT"/>
          </a:p>
          <a:p>
            <a:endParaRPr lang="it-IT"/>
          </a:p>
        </p:txBody>
      </p:sp>
    </p:spTree>
    <p:extLst>
      <p:ext uri="{BB962C8B-B14F-4D97-AF65-F5344CB8AC3E}">
        <p14:creationId xmlns:p14="http://schemas.microsoft.com/office/powerpoint/2010/main" val="848462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523149"/>
          </a:xfrm>
        </p:spPr>
        <p:txBody>
          <a:bodyPr>
            <a:normAutofit fontScale="90000"/>
          </a:bodyPr>
          <a:lstStyle/>
          <a:p>
            <a:r>
              <a:rPr lang="it-IT" sz="2800" b="1">
                <a:latin typeface="Times New Roman" panose="02020603050405020304" pitchFamily="18" charset="0"/>
                <a:cs typeface="Times New Roman" panose="02020603050405020304" pitchFamily="18" charset="0"/>
              </a:rPr>
              <a:t>S.T. </a:t>
            </a:r>
            <a:r>
              <a:rPr lang="it-IT" sz="2800" b="1" err="1">
                <a:latin typeface="Times New Roman" panose="02020603050405020304" pitchFamily="18" charset="0"/>
                <a:cs typeface="Times New Roman" panose="02020603050405020304" pitchFamily="18" charset="0"/>
              </a:rPr>
              <a:t>Coleridge</a:t>
            </a:r>
            <a:r>
              <a:rPr lang="it-IT" sz="2800" b="1">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‘Hymn Before Sun-rise, In the Vale of </a:t>
            </a:r>
            <a:r>
              <a:rPr lang="en-US" sz="2800" b="1" err="1">
                <a:latin typeface="Times New Roman" panose="02020603050405020304" pitchFamily="18" charset="0"/>
                <a:cs typeface="Times New Roman" panose="02020603050405020304" pitchFamily="18" charset="0"/>
              </a:rPr>
              <a:t>Chamouni</a:t>
            </a:r>
            <a:r>
              <a:rPr lang="en-US" sz="2800" b="1">
                <a:latin typeface="Times New Roman" panose="02020603050405020304" pitchFamily="18" charset="0"/>
                <a:cs typeface="Times New Roman" panose="02020603050405020304" pitchFamily="18" charset="0"/>
              </a:rPr>
              <a:t>’ 1802</a:t>
            </a:r>
            <a:endParaRPr lang="it-IT" sz="2800" b="1">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655320" y="888274"/>
            <a:ext cx="10515600" cy="5630091"/>
          </a:xfrm>
        </p:spPr>
        <p:txBody>
          <a:bodyPr>
            <a:normAutofit lnSpcReduction="10000"/>
          </a:bodyPr>
          <a:lstStyle/>
          <a:p>
            <a:pPr marL="0" indent="0">
              <a:buNone/>
            </a:pPr>
            <a:r>
              <a:rPr lang="en-US">
                <a:latin typeface="Times New Roman" panose="02020603050405020304" pitchFamily="18" charset="0"/>
                <a:cs typeface="Times New Roman" panose="02020603050405020304" pitchFamily="18" charset="0"/>
              </a:rPr>
              <a:t>Coleridge never saw Mont Blanc. His source was a poem by a German poetess </a:t>
            </a:r>
            <a:r>
              <a:rPr lang="en-US" err="1">
                <a:latin typeface="Times New Roman" panose="02020603050405020304" pitchFamily="18" charset="0"/>
                <a:cs typeface="Times New Roman" panose="02020603050405020304" pitchFamily="18" charset="0"/>
              </a:rPr>
              <a:t>Friedrike</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Brun</a:t>
            </a:r>
            <a:r>
              <a:rPr lang="en-US">
                <a:latin typeface="Times New Roman" panose="02020603050405020304" pitchFamily="18" charset="0"/>
                <a:cs typeface="Times New Roman" panose="02020603050405020304" pitchFamily="18" charset="0"/>
              </a:rPr>
              <a:t>.</a:t>
            </a:r>
          </a:p>
          <a:p>
            <a:pPr marL="0" indent="0">
              <a:buNone/>
            </a:pPr>
            <a:r>
              <a:rPr lang="en-US">
                <a:latin typeface="Times New Roman" panose="02020603050405020304" pitchFamily="18" charset="0"/>
                <a:cs typeface="Times New Roman" panose="02020603050405020304" pitchFamily="18" charset="0"/>
              </a:rPr>
              <a:t>As an expression of an image of transcendence, Mont Blanc is not a symbol of the supreme being, but a symbolic medium that allows access.</a:t>
            </a:r>
          </a:p>
          <a:p>
            <a:pPr marL="0" indent="0">
              <a:buNone/>
            </a:pPr>
            <a:r>
              <a:rPr lang="en-US">
                <a:latin typeface="Times New Roman" panose="02020603050405020304" pitchFamily="18" charset="0"/>
                <a:cs typeface="Times New Roman" panose="02020603050405020304" pitchFamily="18" charset="0"/>
              </a:rPr>
              <a:t>The point of departure for this ascending symbolism is the gloomy forest at the foot of the mountain. Then the mountain’s snowy peaks become crystal. Solid, transparent crystal is the intermediary step in an ascent towards the abstract and ecstasy. </a:t>
            </a:r>
          </a:p>
          <a:p>
            <a:pPr marL="0" indent="0">
              <a:buNone/>
            </a:pPr>
            <a:r>
              <a:rPr lang="en-US">
                <a:latin typeface="Times New Roman" panose="02020603050405020304" pitchFamily="18" charset="0"/>
                <a:cs typeface="Times New Roman" panose="02020603050405020304" pitchFamily="18" charset="0"/>
              </a:rPr>
              <a:t>Mont Blanc disappears because the thinking observer has become one with the mountain and can admire the house of the Creator and be in contact with the Supreme Being.</a:t>
            </a:r>
          </a:p>
          <a:p>
            <a:pPr marL="0" indent="0">
              <a:buNone/>
            </a:pPr>
            <a:r>
              <a:rPr lang="en-US">
                <a:latin typeface="Times New Roman" panose="02020603050405020304" pitchFamily="18" charset="0"/>
                <a:cs typeface="Times New Roman" panose="02020603050405020304" pitchFamily="18" charset="0"/>
              </a:rPr>
              <a:t>Mont Blanc is the intermediary between sky and earth, creature and creator, a carrier of earthly words that can reach God</a:t>
            </a:r>
          </a:p>
        </p:txBody>
      </p:sp>
    </p:spTree>
    <p:extLst>
      <p:ext uri="{BB962C8B-B14F-4D97-AF65-F5344CB8AC3E}">
        <p14:creationId xmlns:p14="http://schemas.microsoft.com/office/powerpoint/2010/main" val="86700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9672917" y="-6702517"/>
            <a:ext cx="29413200" cy="19583400"/>
          </a:xfrm>
          <a:prstGeom prst="rect">
            <a:avLst/>
          </a:prstGeom>
        </p:spPr>
      </p:pic>
    </p:spTree>
    <p:extLst>
      <p:ext uri="{BB962C8B-B14F-4D97-AF65-F5344CB8AC3E}">
        <p14:creationId xmlns:p14="http://schemas.microsoft.com/office/powerpoint/2010/main" val="1346407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535577"/>
          </a:xfrm>
        </p:spPr>
        <p:txBody>
          <a:bodyPr>
            <a:normAutofit fontScale="90000"/>
          </a:bodyPr>
          <a:lstStyle/>
          <a:p>
            <a:r>
              <a:rPr lang="it-IT" b="1" err="1">
                <a:latin typeface="Times New Roman" panose="02020603050405020304" pitchFamily="18" charset="0"/>
                <a:cs typeface="Times New Roman" panose="02020603050405020304" pitchFamily="18" charset="0"/>
              </a:rPr>
              <a:t>What’s</a:t>
            </a:r>
            <a:r>
              <a:rPr lang="it-IT" b="1">
                <a:latin typeface="Times New Roman" panose="02020603050405020304" pitchFamily="18" charset="0"/>
                <a:cs typeface="Times New Roman" panose="02020603050405020304" pitchFamily="18" charset="0"/>
              </a:rPr>
              <a:t> in a mountain?    </a:t>
            </a:r>
            <a:r>
              <a:rPr lang="it-IT" b="1" err="1">
                <a:latin typeface="Times New Roman" panose="02020603050405020304" pitchFamily="18" charset="0"/>
                <a:cs typeface="Times New Roman" panose="02020603050405020304" pitchFamily="18" charset="0"/>
              </a:rPr>
              <a:t>What’s</a:t>
            </a:r>
            <a:r>
              <a:rPr lang="it-IT" b="1">
                <a:latin typeface="Times New Roman" panose="02020603050405020304" pitchFamily="18" charset="0"/>
                <a:cs typeface="Times New Roman" panose="02020603050405020304" pitchFamily="18" charset="0"/>
              </a:rPr>
              <a:t> in a </a:t>
            </a:r>
            <a:r>
              <a:rPr lang="it-IT" b="1" err="1">
                <a:latin typeface="Times New Roman" panose="02020603050405020304" pitchFamily="18" charset="0"/>
                <a:cs typeface="Times New Roman" panose="02020603050405020304" pitchFamily="18" charset="0"/>
              </a:rPr>
              <a:t>name</a:t>
            </a:r>
            <a:r>
              <a:rPr lang="it-IT" b="1">
                <a:latin typeface="Times New Roman" panose="02020603050405020304" pitchFamily="18" charset="0"/>
                <a:cs typeface="Times New Roman" panose="02020603050405020304" pitchFamily="18" charset="0"/>
              </a:rPr>
              <a:t>? </a:t>
            </a:r>
          </a:p>
        </p:txBody>
      </p:sp>
      <p:sp>
        <p:nvSpPr>
          <p:cNvPr id="3" name="Segnaposto contenuto 2"/>
          <p:cNvSpPr>
            <a:spLocks noGrp="1"/>
          </p:cNvSpPr>
          <p:nvPr>
            <p:ph idx="1"/>
          </p:nvPr>
        </p:nvSpPr>
        <p:spPr>
          <a:xfrm>
            <a:off x="838200" y="535577"/>
            <a:ext cx="10515600" cy="7393577"/>
          </a:xfrm>
        </p:spPr>
        <p:txBody>
          <a:bodyPr>
            <a:noAutofit/>
          </a:bodyPr>
          <a:lstStyle/>
          <a:p>
            <a:pPr marL="0" indent="0">
              <a:spcBef>
                <a:spcPts val="0"/>
              </a:spcBef>
              <a:buNone/>
            </a:pPr>
            <a:r>
              <a:rPr lang="en-US">
                <a:latin typeface="Times New Roman" panose="02020603050405020304" pitchFamily="18" charset="0"/>
                <a:cs typeface="Times New Roman" panose="02020603050405020304" pitchFamily="18" charset="0"/>
              </a:rPr>
              <a:t>Some mountains evoke religious sentiments: Mount Ararat (3,611m), Mount Sinai (2,285m)</a:t>
            </a:r>
          </a:p>
          <a:p>
            <a:pPr marL="0" indent="0">
              <a:spcBef>
                <a:spcPts val="0"/>
              </a:spcBef>
              <a:buNone/>
            </a:pPr>
            <a:r>
              <a:rPr lang="en-US">
                <a:latin typeface="Times New Roman" panose="02020603050405020304" pitchFamily="18" charset="0"/>
                <a:cs typeface="Times New Roman" panose="02020603050405020304" pitchFamily="18" charset="0"/>
              </a:rPr>
              <a:t>Others rekindle great Greek myths: Mount Olympus (2,918m), Mont Parnassus (2,457m)</a:t>
            </a:r>
          </a:p>
          <a:p>
            <a:pPr marL="0" indent="0">
              <a:spcBef>
                <a:spcPts val="0"/>
              </a:spcBef>
              <a:buNone/>
            </a:pPr>
            <a:r>
              <a:rPr lang="en-US">
                <a:latin typeface="Times New Roman" panose="02020603050405020304" pitchFamily="18" charset="0"/>
                <a:cs typeface="Times New Roman" panose="02020603050405020304" pitchFamily="18" charset="0"/>
              </a:rPr>
              <a:t>Alpine peaks are rarely mentioned by name prior to 1300. Monte </a:t>
            </a:r>
            <a:r>
              <a:rPr lang="en-US" err="1">
                <a:latin typeface="Times New Roman" panose="02020603050405020304" pitchFamily="18" charset="0"/>
                <a:cs typeface="Times New Roman" panose="02020603050405020304" pitchFamily="18" charset="0"/>
              </a:rPr>
              <a:t>Viso</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Vesulus</a:t>
            </a:r>
            <a:r>
              <a:rPr lang="en-US">
                <a:latin typeface="Times New Roman" panose="02020603050405020304" pitchFamily="18" charset="0"/>
                <a:cs typeface="Times New Roman" panose="02020603050405020304" pitchFamily="18" charset="0"/>
              </a:rPr>
              <a:t>) was known to both Virgil and Chaucer; the </a:t>
            </a:r>
            <a:r>
              <a:rPr lang="en-US" err="1">
                <a:latin typeface="Times New Roman" panose="02020603050405020304" pitchFamily="18" charset="0"/>
                <a:cs typeface="Times New Roman" panose="02020603050405020304" pitchFamily="18" charset="0"/>
              </a:rPr>
              <a:t>Eiger</a:t>
            </a:r>
            <a:r>
              <a:rPr lang="en-US">
                <a:latin typeface="Times New Roman" panose="02020603050405020304" pitchFamily="18" charset="0"/>
                <a:cs typeface="Times New Roman" panose="02020603050405020304" pitchFamily="18" charset="0"/>
              </a:rPr>
              <a:t> occurs in a document of 1252.</a:t>
            </a:r>
          </a:p>
          <a:p>
            <a:pPr marL="0" indent="0">
              <a:spcBef>
                <a:spcPts val="0"/>
              </a:spcBef>
              <a:buNone/>
            </a:pPr>
            <a:r>
              <a:rPr lang="en-US">
                <a:latin typeface="Times New Roman" panose="02020603050405020304" pitchFamily="18" charset="0"/>
                <a:cs typeface="Times New Roman" panose="02020603050405020304" pitchFamily="18" charset="0"/>
              </a:rPr>
              <a:t>Gervase of </a:t>
            </a:r>
            <a:r>
              <a:rPr lang="en-US" err="1">
                <a:latin typeface="Times New Roman" panose="02020603050405020304" pitchFamily="18" charset="0"/>
                <a:cs typeface="Times New Roman" panose="02020603050405020304" pitchFamily="18" charset="0"/>
              </a:rPr>
              <a:t>Tilbury</a:t>
            </a:r>
            <a:r>
              <a:rPr lang="en-US">
                <a:latin typeface="Times New Roman" panose="02020603050405020304" pitchFamily="18" charset="0"/>
                <a:cs typeface="Times New Roman" panose="02020603050405020304" pitchFamily="18" charset="0"/>
              </a:rPr>
              <a:t> was a wandering scholar who wrote a chronicle, </a:t>
            </a:r>
            <a:r>
              <a:rPr lang="en-US" err="1">
                <a:latin typeface="Times New Roman" panose="02020603050405020304" pitchFamily="18" charset="0"/>
                <a:cs typeface="Times New Roman" panose="02020603050405020304" pitchFamily="18" charset="0"/>
              </a:rPr>
              <a:t>Otia</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Imperiali</a:t>
            </a:r>
            <a:r>
              <a:rPr lang="en-US">
                <a:latin typeface="Times New Roman" panose="02020603050405020304" pitchFamily="18" charset="0"/>
                <a:cs typeface="Times New Roman" panose="02020603050405020304" pitchFamily="18" charset="0"/>
              </a:rPr>
              <a:t> (1211), in which </a:t>
            </a:r>
            <a:r>
              <a:rPr lang="en-US" b="1">
                <a:latin typeface="Times New Roman" panose="02020603050405020304" pitchFamily="18" charset="0"/>
                <a:cs typeface="Times New Roman" panose="02020603050405020304" pitchFamily="18" charset="0"/>
              </a:rPr>
              <a:t>Mont Aiguille </a:t>
            </a:r>
            <a:r>
              <a:rPr lang="en-US">
                <a:latin typeface="Times New Roman" panose="02020603050405020304" pitchFamily="18" charset="0"/>
                <a:cs typeface="Times New Roman" panose="02020603050405020304" pitchFamily="18" charset="0"/>
              </a:rPr>
              <a:t>(2,097m) is first mentioned. Charles VIII of France ordered Captain Antoine de Ville to conquer the peak in 1492 </a:t>
            </a:r>
          </a:p>
          <a:p>
            <a:pPr marL="0" indent="0">
              <a:spcBef>
                <a:spcPts val="0"/>
              </a:spcBef>
              <a:buNone/>
            </a:pPr>
            <a:r>
              <a:rPr lang="it-IT">
                <a:latin typeface="Times New Roman" panose="02020603050405020304" pitchFamily="18" charset="0"/>
                <a:cs typeface="Times New Roman" panose="02020603050405020304" pitchFamily="18" charset="0"/>
              </a:rPr>
              <a:t>The </a:t>
            </a:r>
            <a:r>
              <a:rPr lang="it-IT" err="1">
                <a:latin typeface="Times New Roman" panose="02020603050405020304" pitchFamily="18" charset="0"/>
                <a:cs typeface="Times New Roman" panose="02020603050405020304" pitchFamily="18" charset="0"/>
              </a:rPr>
              <a:t>cathedral</a:t>
            </a:r>
            <a:r>
              <a:rPr lang="it-IT">
                <a:latin typeface="Times New Roman" panose="02020603050405020304" pitchFamily="18" charset="0"/>
                <a:cs typeface="Times New Roman" panose="02020603050405020304" pitchFamily="18" charset="0"/>
              </a:rPr>
              <a:t> of Aosta </a:t>
            </a:r>
            <a:r>
              <a:rPr lang="it-IT" err="1">
                <a:latin typeface="Times New Roman" panose="02020603050405020304" pitchFamily="18" charset="0"/>
                <a:cs typeface="Times New Roman" panose="02020603050405020304" pitchFamily="18" charset="0"/>
              </a:rPr>
              <a:t>preserves</a:t>
            </a:r>
            <a:r>
              <a:rPr lang="it-IT">
                <a:latin typeface="Times New Roman" panose="02020603050405020304" pitchFamily="18" charset="0"/>
                <a:cs typeface="Times New Roman" panose="02020603050405020304" pitchFamily="18" charset="0"/>
              </a:rPr>
              <a:t> a 16th </a:t>
            </a:r>
            <a:r>
              <a:rPr lang="it-IT" err="1">
                <a:latin typeface="Times New Roman" panose="02020603050405020304" pitchFamily="18" charset="0"/>
                <a:cs typeface="Times New Roman" panose="02020603050405020304" pitchFamily="18" charset="0"/>
              </a:rPr>
              <a:t>century</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prayer</a:t>
            </a:r>
            <a:r>
              <a:rPr lang="it-IT">
                <a:latin typeface="Times New Roman" panose="02020603050405020304" pitchFamily="18" charset="0"/>
                <a:cs typeface="Times New Roman" panose="02020603050405020304" pitchFamily="18" charset="0"/>
              </a:rPr>
              <a:t> book </a:t>
            </a:r>
            <a:r>
              <a:rPr lang="it-IT" err="1">
                <a:latin typeface="Times New Roman" panose="02020603050405020304" pitchFamily="18" charset="0"/>
                <a:cs typeface="Times New Roman" panose="02020603050405020304" pitchFamily="18" charset="0"/>
              </a:rPr>
              <a:t>which</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recounts</a:t>
            </a:r>
            <a:r>
              <a:rPr lang="it-IT">
                <a:latin typeface="Times New Roman" panose="02020603050405020304" pitchFamily="18" charset="0"/>
                <a:cs typeface="Times New Roman" panose="02020603050405020304" pitchFamily="18" charset="0"/>
              </a:rPr>
              <a:t> Saint </a:t>
            </a:r>
            <a:r>
              <a:rPr lang="it-IT" err="1">
                <a:latin typeface="Times New Roman" panose="02020603050405020304" pitchFamily="18" charset="0"/>
                <a:cs typeface="Times New Roman" panose="02020603050405020304" pitchFamily="18" charset="0"/>
              </a:rPr>
              <a:t>Bernard’s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expulsion</a:t>
            </a:r>
            <a:r>
              <a:rPr lang="it-IT">
                <a:latin typeface="Times New Roman" panose="02020603050405020304" pitchFamily="18" charset="0"/>
                <a:cs typeface="Times New Roman" panose="02020603050405020304" pitchFamily="18" charset="0"/>
              </a:rPr>
              <a:t> of </a:t>
            </a:r>
            <a:r>
              <a:rPr lang="it-IT" err="1">
                <a:latin typeface="Times New Roman" panose="02020603050405020304" pitchFamily="18" charset="0"/>
                <a:cs typeface="Times New Roman" panose="02020603050405020304" pitchFamily="18" charset="0"/>
              </a:rPr>
              <a:t>demons</a:t>
            </a:r>
            <a:r>
              <a:rPr lang="it-IT">
                <a:latin typeface="Times New Roman" panose="02020603050405020304" pitchFamily="18" charset="0"/>
                <a:cs typeface="Times New Roman" panose="02020603050405020304" pitchFamily="18" charset="0"/>
              </a:rPr>
              <a:t> from Mont </a:t>
            </a:r>
            <a:r>
              <a:rPr lang="it-IT" err="1">
                <a:latin typeface="Times New Roman" panose="02020603050405020304" pitchFamily="18" charset="0"/>
                <a:cs typeface="Times New Roman" panose="02020603050405020304" pitchFamily="18" charset="0"/>
              </a:rPr>
              <a:t>Joux</a:t>
            </a:r>
            <a:r>
              <a:rPr lang="it-IT">
                <a:latin typeface="Times New Roman" panose="02020603050405020304" pitchFamily="18" charset="0"/>
                <a:cs typeface="Times New Roman" panose="02020603050405020304" pitchFamily="18" charset="0"/>
              </a:rPr>
              <a:t>. The Saint </a:t>
            </a:r>
            <a:r>
              <a:rPr lang="it-IT" err="1">
                <a:latin typeface="Times New Roman" panose="02020603050405020304" pitchFamily="18" charset="0"/>
                <a:cs typeface="Times New Roman" panose="02020603050405020304" pitchFamily="18" charset="0"/>
              </a:rPr>
              <a:t>ordered</a:t>
            </a:r>
            <a:r>
              <a:rPr lang="it-IT">
                <a:latin typeface="Times New Roman" panose="02020603050405020304" pitchFamily="18" charset="0"/>
                <a:cs typeface="Times New Roman" panose="02020603050405020304" pitchFamily="18" charset="0"/>
              </a:rPr>
              <a:t> the </a:t>
            </a:r>
            <a:r>
              <a:rPr lang="it-IT" err="1">
                <a:latin typeface="Times New Roman" panose="02020603050405020304" pitchFamily="18" charset="0"/>
                <a:cs typeface="Times New Roman" panose="02020603050405020304" pitchFamily="18" charset="0"/>
              </a:rPr>
              <a:t>pagan</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grotesque</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creatures</a:t>
            </a:r>
            <a:r>
              <a:rPr lang="it-IT">
                <a:latin typeface="Times New Roman" panose="02020603050405020304" pitchFamily="18" charset="0"/>
                <a:cs typeface="Times New Roman" panose="02020603050405020304" pitchFamily="18" charset="0"/>
              </a:rPr>
              <a:t> to </a:t>
            </a:r>
            <a:r>
              <a:rPr lang="it-IT" err="1">
                <a:latin typeface="Times New Roman" panose="02020603050405020304" pitchFamily="18" charset="0"/>
                <a:cs typeface="Times New Roman" panose="02020603050405020304" pitchFamily="18" charset="0"/>
              </a:rPr>
              <a:t>throw</a:t>
            </a:r>
            <a:r>
              <a:rPr lang="it-IT">
                <a:latin typeface="Times New Roman" panose="02020603050405020304" pitchFamily="18" charset="0"/>
                <a:cs typeface="Times New Roman" panose="02020603050405020304" pitchFamily="18" charset="0"/>
              </a:rPr>
              <a:t> themselves </a:t>
            </a:r>
            <a:r>
              <a:rPr lang="it-IT" err="1">
                <a:latin typeface="Times New Roman" panose="02020603050405020304" pitchFamily="18" charset="0"/>
                <a:cs typeface="Times New Roman" panose="02020603050405020304" pitchFamily="18" charset="0"/>
              </a:rPr>
              <a:t>into</a:t>
            </a:r>
            <a:r>
              <a:rPr lang="it-IT">
                <a:latin typeface="Times New Roman" panose="02020603050405020304" pitchFamily="18" charset="0"/>
                <a:cs typeface="Times New Roman" panose="02020603050405020304" pitchFamily="18" charset="0"/>
              </a:rPr>
              <a:t> the </a:t>
            </a:r>
            <a:r>
              <a:rPr lang="it-IT" err="1">
                <a:latin typeface="Times New Roman" panose="02020603050405020304" pitchFamily="18" charset="0"/>
                <a:cs typeface="Times New Roman" panose="02020603050405020304" pitchFamily="18" charset="0"/>
              </a:rPr>
              <a:t>crevasses</a:t>
            </a:r>
            <a:r>
              <a:rPr lang="it-IT">
                <a:latin typeface="Times New Roman" panose="02020603050405020304" pitchFamily="18" charset="0"/>
                <a:cs typeface="Times New Roman" panose="02020603050405020304" pitchFamily="18" charset="0"/>
              </a:rPr>
              <a:t> of </a:t>
            </a:r>
            <a:r>
              <a:rPr lang="it-IT" b="1">
                <a:latin typeface="Times New Roman" panose="02020603050405020304" pitchFamily="18" charset="0"/>
                <a:cs typeface="Times New Roman" panose="02020603050405020304" pitchFamily="18" charset="0"/>
              </a:rPr>
              <a:t>«</a:t>
            </a:r>
            <a:r>
              <a:rPr lang="it-IT" b="1" err="1">
                <a:latin typeface="Times New Roman" panose="02020603050405020304" pitchFamily="18" charset="0"/>
                <a:cs typeface="Times New Roman" panose="02020603050405020304" pitchFamily="18" charset="0"/>
              </a:rPr>
              <a:t>Monmalet</a:t>
            </a:r>
            <a:r>
              <a:rPr lang="it-IT" b="1">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which</a:t>
            </a:r>
            <a:r>
              <a:rPr lang="it-IT">
                <a:latin typeface="Times New Roman" panose="02020603050405020304" pitchFamily="18" charset="0"/>
                <a:cs typeface="Times New Roman" panose="02020603050405020304" pitchFamily="18" charset="0"/>
              </a:rPr>
              <a:t> he </a:t>
            </a:r>
            <a:r>
              <a:rPr lang="it-IT" err="1">
                <a:latin typeface="Times New Roman" panose="02020603050405020304" pitchFamily="18" charset="0"/>
                <a:cs typeface="Times New Roman" panose="02020603050405020304" pitchFamily="18" charset="0"/>
              </a:rPr>
              <a:t>described</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as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being</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among</a:t>
            </a:r>
            <a:r>
              <a:rPr lang="it-IT">
                <a:latin typeface="Times New Roman" panose="02020603050405020304" pitchFamily="18" charset="0"/>
                <a:cs typeface="Times New Roman" panose="02020603050405020304" pitchFamily="18" charset="0"/>
              </a:rPr>
              <a:t> the </a:t>
            </a:r>
            <a:r>
              <a:rPr lang="it-IT" err="1">
                <a:latin typeface="Times New Roman" panose="02020603050405020304" pitchFamily="18" charset="0"/>
                <a:cs typeface="Times New Roman" panose="02020603050405020304" pitchFamily="18" charset="0"/>
              </a:rPr>
              <a:t>bishoprics</a:t>
            </a:r>
            <a:r>
              <a:rPr lang="it-IT">
                <a:latin typeface="Times New Roman" panose="02020603050405020304" pitchFamily="18" charset="0"/>
                <a:cs typeface="Times New Roman" panose="02020603050405020304" pitchFamily="18" charset="0"/>
              </a:rPr>
              <a:t> of «Oste, </a:t>
            </a:r>
            <a:r>
              <a:rPr lang="it-IT" err="1">
                <a:latin typeface="Times New Roman" panose="02020603050405020304" pitchFamily="18" charset="0"/>
                <a:cs typeface="Times New Roman" panose="02020603050405020304" pitchFamily="18" charset="0"/>
              </a:rPr>
              <a:t>Genève</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Tarenthèse</a:t>
            </a:r>
            <a:r>
              <a:rPr lang="it-IT">
                <a:latin typeface="Times New Roman" panose="02020603050405020304" pitchFamily="18" charset="0"/>
                <a:cs typeface="Times New Roman" panose="02020603050405020304" pitchFamily="18" charset="0"/>
              </a:rPr>
              <a:t> et Lyon».</a:t>
            </a:r>
            <a:r>
              <a:rPr lang="en-US">
                <a:latin typeface="Times New Roman" panose="02020603050405020304" pitchFamily="18" charset="0"/>
                <a:cs typeface="Times New Roman" panose="02020603050405020304" pitchFamily="18" charset="0"/>
              </a:rPr>
              <a:t> </a:t>
            </a:r>
            <a:endParaRPr lang="it-I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2328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r>
              <a:rPr lang="it-IT">
                <a:latin typeface="Times New Roman" panose="02020603050405020304" pitchFamily="18" charset="0"/>
                <a:cs typeface="Times New Roman" panose="02020603050405020304" pitchFamily="18" charset="0"/>
              </a:rPr>
              <a:t>The </a:t>
            </a:r>
            <a:r>
              <a:rPr lang="it-IT" err="1">
                <a:latin typeface="Times New Roman" panose="02020603050405020304" pitchFamily="18" charset="0"/>
                <a:cs typeface="Times New Roman" panose="02020603050405020304" pitchFamily="18" charset="0"/>
              </a:rPr>
              <a:t>uniqueness</a:t>
            </a:r>
            <a:r>
              <a:rPr lang="it-IT">
                <a:latin typeface="Times New Roman" panose="02020603050405020304" pitchFamily="18" charset="0"/>
                <a:cs typeface="Times New Roman" panose="02020603050405020304" pitchFamily="18" charset="0"/>
              </a:rPr>
              <a:t> of Mont </a:t>
            </a:r>
            <a:r>
              <a:rPr lang="it-IT" err="1">
                <a:latin typeface="Times New Roman" panose="02020603050405020304" pitchFamily="18" charset="0"/>
                <a:cs typeface="Times New Roman" panose="02020603050405020304" pitchFamily="18" charset="0"/>
              </a:rPr>
              <a:t>Blanc</a:t>
            </a:r>
            <a:endParaRPr lang="it-IT">
              <a:latin typeface="Times New Roman" panose="02020603050405020304" pitchFamily="18" charset="0"/>
              <a:cs typeface="Times New Roman" panose="02020603050405020304" pitchFamily="18" charset="0"/>
            </a:endParaRPr>
          </a:p>
        </p:txBody>
      </p:sp>
      <p:pic>
        <p:nvPicPr>
          <p:cNvPr id="5" name="Segnaposto contenuto 4"/>
          <p:cNvPicPr>
            <a:picLocks noGrp="1" noChangeAspect="1"/>
          </p:cNvPicPr>
          <p:nvPr>
            <p:ph sz="half" idx="1"/>
          </p:nvPr>
        </p:nvPicPr>
        <p:blipFill>
          <a:blip r:embed="rId2"/>
          <a:stretch>
            <a:fillRect/>
          </a:stretch>
        </p:blipFill>
        <p:spPr>
          <a:xfrm>
            <a:off x="838200" y="1690688"/>
            <a:ext cx="2790731" cy="4351338"/>
          </a:xfrm>
          <a:prstGeom prst="rect">
            <a:avLst/>
          </a:prstGeom>
        </p:spPr>
      </p:pic>
      <p:sp>
        <p:nvSpPr>
          <p:cNvPr id="7" name="Segnaposto contenuto 6"/>
          <p:cNvSpPr>
            <a:spLocks noGrp="1"/>
          </p:cNvSpPr>
          <p:nvPr>
            <p:ph sz="half" idx="2"/>
          </p:nvPr>
        </p:nvSpPr>
        <p:spPr>
          <a:xfrm>
            <a:off x="4062549" y="1306286"/>
            <a:ext cx="7291251" cy="5290457"/>
          </a:xfrm>
        </p:spPr>
        <p:txBody>
          <a:bodyPr>
            <a:normAutofit/>
          </a:bodyPr>
          <a:lstStyle/>
          <a:p>
            <a:pPr marL="0" indent="0">
              <a:buNone/>
            </a:pPr>
            <a:r>
              <a:rPr lang="it-IT" err="1">
                <a:latin typeface="Times New Roman" panose="02020603050405020304" pitchFamily="18" charset="0"/>
                <a:cs typeface="Times New Roman" panose="02020603050405020304" pitchFamily="18" charset="0"/>
              </a:rPr>
              <a:t>It</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was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discovered</a:t>
            </a:r>
            <a:r>
              <a:rPr lang="it-IT">
                <a:latin typeface="Times New Roman" panose="02020603050405020304" pitchFamily="18" charset="0"/>
                <a:cs typeface="Times New Roman" panose="02020603050405020304" pitchFamily="18" charset="0"/>
              </a:rPr>
              <a:t> and </a:t>
            </a:r>
            <a:r>
              <a:rPr lang="it-IT" err="1">
                <a:latin typeface="Times New Roman" panose="02020603050405020304" pitchFamily="18" charset="0"/>
                <a:cs typeface="Times New Roman" panose="02020603050405020304" pitchFamily="18" charset="0"/>
              </a:rPr>
              <a:t>named</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thanks</a:t>
            </a:r>
            <a:r>
              <a:rPr lang="it-IT">
                <a:latin typeface="Times New Roman" panose="02020603050405020304" pitchFamily="18" charset="0"/>
                <a:cs typeface="Times New Roman" panose="02020603050405020304" pitchFamily="18" charset="0"/>
              </a:rPr>
              <a:t> to the </a:t>
            </a:r>
            <a:r>
              <a:rPr lang="it-IT" err="1">
                <a:latin typeface="Times New Roman" panose="02020603050405020304" pitchFamily="18" charset="0"/>
                <a:cs typeface="Times New Roman" panose="02020603050405020304" pitchFamily="18" charset="0"/>
              </a:rPr>
              <a:t>curiosity</a:t>
            </a:r>
            <a:r>
              <a:rPr lang="it-IT">
                <a:latin typeface="Times New Roman" panose="02020603050405020304" pitchFamily="18" charset="0"/>
                <a:cs typeface="Times New Roman" panose="02020603050405020304" pitchFamily="18" charset="0"/>
              </a:rPr>
              <a:t> of </a:t>
            </a:r>
            <a:r>
              <a:rPr lang="it-IT" err="1">
                <a:latin typeface="Times New Roman" panose="02020603050405020304" pitchFamily="18" charset="0"/>
                <a:cs typeface="Times New Roman" panose="02020603050405020304" pitchFamily="18" charset="0"/>
              </a:rPr>
              <a:t>scholars</a:t>
            </a:r>
            <a:r>
              <a:rPr lang="it-IT">
                <a:latin typeface="Times New Roman" panose="02020603050405020304" pitchFamily="18" charset="0"/>
                <a:cs typeface="Times New Roman" panose="02020603050405020304" pitchFamily="18" charset="0"/>
              </a:rPr>
              <a:t> and </a:t>
            </a:r>
            <a:r>
              <a:rPr lang="it-IT" err="1">
                <a:latin typeface="Times New Roman" panose="02020603050405020304" pitchFamily="18" charset="0"/>
                <a:cs typeface="Times New Roman" panose="02020603050405020304" pitchFamily="18" charset="0"/>
              </a:rPr>
              <a:t>scientists</a:t>
            </a:r>
            <a:r>
              <a:rPr lang="it-IT">
                <a:latin typeface="Times New Roman" panose="02020603050405020304" pitchFamily="18" charset="0"/>
                <a:cs typeface="Times New Roman" panose="02020603050405020304" pitchFamily="18" charset="0"/>
              </a:rPr>
              <a:t> and the </a:t>
            </a:r>
            <a:r>
              <a:rPr lang="it-IT" err="1">
                <a:latin typeface="Times New Roman" panose="02020603050405020304" pitchFamily="18" charset="0"/>
                <a:cs typeface="Times New Roman" panose="02020603050405020304" pitchFamily="18" charset="0"/>
              </a:rPr>
              <a:t>enthusiasm</a:t>
            </a:r>
            <a:r>
              <a:rPr lang="it-IT">
                <a:latin typeface="Times New Roman" panose="02020603050405020304" pitchFamily="18" charset="0"/>
                <a:cs typeface="Times New Roman" panose="02020603050405020304" pitchFamily="18" charset="0"/>
              </a:rPr>
              <a:t> of travellers.</a:t>
            </a:r>
          </a:p>
          <a:p>
            <a:pPr marL="0" indent="0">
              <a:buNone/>
            </a:pPr>
            <a:r>
              <a:rPr lang="it-IT" err="1">
                <a:latin typeface="Times New Roman" panose="02020603050405020304" pitchFamily="18" charset="0"/>
                <a:cs typeface="Times New Roman" panose="02020603050405020304" pitchFamily="18" charset="0"/>
              </a:rPr>
              <a:t>Its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discovery</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coincides</a:t>
            </a:r>
            <a:r>
              <a:rPr lang="it-IT">
                <a:latin typeface="Times New Roman" panose="02020603050405020304" pitchFamily="18" charset="0"/>
                <a:cs typeface="Times New Roman" panose="02020603050405020304" pitchFamily="18" charset="0"/>
              </a:rPr>
              <a:t> with the </a:t>
            </a:r>
            <a:r>
              <a:rPr lang="it-IT" err="1">
                <a:latin typeface="Times New Roman" panose="02020603050405020304" pitchFamily="18" charset="0"/>
                <a:cs typeface="Times New Roman" panose="02020603050405020304" pitchFamily="18" charset="0"/>
              </a:rPr>
              <a:t>age</a:t>
            </a:r>
            <a:r>
              <a:rPr lang="it-IT">
                <a:latin typeface="Times New Roman" panose="02020603050405020304" pitchFamily="18" charset="0"/>
                <a:cs typeface="Times New Roman" panose="02020603050405020304" pitchFamily="18" charset="0"/>
              </a:rPr>
              <a:t> of </a:t>
            </a:r>
            <a:r>
              <a:rPr lang="it-IT" err="1">
                <a:latin typeface="Times New Roman" panose="02020603050405020304" pitchFamily="18" charset="0"/>
                <a:cs typeface="Times New Roman" panose="02020603050405020304" pitchFamily="18" charset="0"/>
              </a:rPr>
              <a:t>unfettered</a:t>
            </a:r>
            <a:r>
              <a:rPr lang="it-IT">
                <a:latin typeface="Times New Roman" panose="02020603050405020304" pitchFamily="18" charset="0"/>
                <a:cs typeface="Times New Roman" panose="02020603050405020304" pitchFamily="18" charset="0"/>
              </a:rPr>
              <a:t> science and free </a:t>
            </a:r>
            <a:r>
              <a:rPr lang="it-IT" err="1">
                <a:latin typeface="Times New Roman" panose="02020603050405020304" pitchFamily="18" charset="0"/>
                <a:cs typeface="Times New Roman" panose="02020603050405020304" pitchFamily="18" charset="0"/>
              </a:rPr>
              <a:t>research</a:t>
            </a:r>
            <a:r>
              <a:rPr lang="it-IT">
                <a:latin typeface="Times New Roman" panose="02020603050405020304" pitchFamily="18" charset="0"/>
                <a:cs typeface="Times New Roman" panose="02020603050405020304" pitchFamily="18" charset="0"/>
              </a:rPr>
              <a:t>; the </a:t>
            </a:r>
            <a:r>
              <a:rPr lang="it-IT" err="1">
                <a:latin typeface="Times New Roman" panose="02020603050405020304" pitchFamily="18" charset="0"/>
                <a:cs typeface="Times New Roman" panose="02020603050405020304" pitchFamily="18" charset="0"/>
              </a:rPr>
              <a:t>geographic</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fact</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is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inseparable</a:t>
            </a:r>
            <a:r>
              <a:rPr lang="it-IT">
                <a:latin typeface="Times New Roman" panose="02020603050405020304" pitchFamily="18" charset="0"/>
                <a:cs typeface="Times New Roman" panose="02020603050405020304" pitchFamily="18" charset="0"/>
              </a:rPr>
              <a:t> from the moral </a:t>
            </a:r>
            <a:r>
              <a:rPr lang="it-IT" err="1">
                <a:latin typeface="Times New Roman" panose="02020603050405020304" pitchFamily="18" charset="0"/>
                <a:cs typeface="Times New Roman" panose="02020603050405020304" pitchFamily="18" charset="0"/>
              </a:rPr>
              <a:t>accomplishment</a:t>
            </a:r>
            <a:r>
              <a:rPr lang="it-IT">
                <a:latin typeface="Times New Roman" panose="02020603050405020304" pitchFamily="18" charset="0"/>
                <a:cs typeface="Times New Roman" panose="02020603050405020304" pitchFamily="18" charset="0"/>
              </a:rPr>
              <a:t>.</a:t>
            </a:r>
          </a:p>
          <a:p>
            <a:pPr marL="0" indent="0">
              <a:buNone/>
            </a:pPr>
            <a:r>
              <a:rPr lang="it-IT">
                <a:latin typeface="Times New Roman" panose="02020603050405020304" pitchFamily="18" charset="0"/>
                <a:cs typeface="Times New Roman" panose="02020603050405020304" pitchFamily="18" charset="0"/>
              </a:rPr>
              <a:t>For </a:t>
            </a:r>
            <a:r>
              <a:rPr lang="it-IT" err="1">
                <a:latin typeface="Times New Roman" panose="02020603050405020304" pitchFamily="18" charset="0"/>
                <a:cs typeface="Times New Roman" panose="02020603050405020304" pitchFamily="18" charset="0"/>
              </a:rPr>
              <a:t>centuries</a:t>
            </a:r>
            <a:r>
              <a:rPr lang="it-IT">
                <a:latin typeface="Times New Roman" panose="02020603050405020304" pitchFamily="18" charset="0"/>
                <a:cs typeface="Times New Roman" panose="02020603050405020304" pitchFamily="18" charset="0"/>
              </a:rPr>
              <a:t>, no-</a:t>
            </a:r>
            <a:r>
              <a:rPr lang="it-IT" err="1">
                <a:latin typeface="Times New Roman" panose="02020603050405020304" pitchFamily="18" charset="0"/>
                <a:cs typeface="Times New Roman" panose="02020603050405020304" pitchFamily="18" charset="0"/>
              </a:rPr>
              <a:t>one</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named</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this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peak</a:t>
            </a:r>
            <a:r>
              <a:rPr lang="it-IT">
                <a:latin typeface="Times New Roman" panose="02020603050405020304" pitchFamily="18" charset="0"/>
                <a:cs typeface="Times New Roman" panose="02020603050405020304" pitchFamily="18" charset="0"/>
              </a:rPr>
              <a:t> or </a:t>
            </a:r>
            <a:r>
              <a:rPr lang="it-IT" err="1">
                <a:latin typeface="Times New Roman" panose="02020603050405020304" pitchFamily="18" charset="0"/>
                <a:cs typeface="Times New Roman" panose="02020603050405020304" pitchFamily="18" charset="0"/>
              </a:rPr>
              <a:t>referred</a:t>
            </a:r>
            <a:r>
              <a:rPr lang="it-IT">
                <a:latin typeface="Times New Roman" panose="02020603050405020304" pitchFamily="18" charset="0"/>
                <a:cs typeface="Times New Roman" panose="02020603050405020304" pitchFamily="18" charset="0"/>
              </a:rPr>
              <a:t> to </a:t>
            </a:r>
            <a:r>
              <a:rPr lang="it-IT" err="1">
                <a:latin typeface="Times New Roman" panose="02020603050405020304" pitchFamily="18" charset="0"/>
                <a:cs typeface="Times New Roman" panose="02020603050405020304" pitchFamily="18" charset="0"/>
              </a:rPr>
              <a:t>it</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It</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was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devoid</a:t>
            </a:r>
            <a:r>
              <a:rPr lang="it-IT">
                <a:latin typeface="Times New Roman" panose="02020603050405020304" pitchFamily="18" charset="0"/>
                <a:cs typeface="Times New Roman" panose="02020603050405020304" pitchFamily="18" charset="0"/>
              </a:rPr>
              <a:t> of </a:t>
            </a:r>
            <a:r>
              <a:rPr lang="it-IT" err="1">
                <a:latin typeface="Times New Roman" panose="02020603050405020304" pitchFamily="18" charset="0"/>
                <a:cs typeface="Times New Roman" panose="02020603050405020304" pitchFamily="18" charset="0"/>
              </a:rPr>
              <a:t>consecration</a:t>
            </a:r>
            <a:r>
              <a:rPr lang="it-IT">
                <a:latin typeface="Times New Roman" panose="02020603050405020304" pitchFamily="18" charset="0"/>
                <a:cs typeface="Times New Roman" panose="02020603050405020304" pitchFamily="18" charset="0"/>
              </a:rPr>
              <a:t> of a cult or </a:t>
            </a:r>
            <a:r>
              <a:rPr lang="it-IT" err="1">
                <a:latin typeface="Times New Roman" panose="02020603050405020304" pitchFamily="18" charset="0"/>
                <a:cs typeface="Times New Roman" panose="02020603050405020304" pitchFamily="18" charset="0"/>
              </a:rPr>
              <a:t>literary</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prestige</a:t>
            </a:r>
            <a:endParaRPr lang="it-IT">
              <a:latin typeface="Times New Roman" panose="02020603050405020304" pitchFamily="18" charset="0"/>
              <a:cs typeface="Times New Roman" panose="02020603050405020304" pitchFamily="18" charset="0"/>
            </a:endParaRPr>
          </a:p>
          <a:p>
            <a:pPr marL="0" indent="0">
              <a:buNone/>
            </a:pPr>
            <a:r>
              <a:rPr lang="it-IT">
                <a:latin typeface="Times New Roman" panose="02020603050405020304" pitchFamily="18" charset="0"/>
                <a:cs typeface="Times New Roman" panose="02020603050405020304" pitchFamily="18" charset="0"/>
              </a:rPr>
              <a:t>No </a:t>
            </a:r>
            <a:r>
              <a:rPr lang="it-IT" err="1">
                <a:latin typeface="Times New Roman" panose="02020603050405020304" pitchFamily="18" charset="0"/>
                <a:cs typeface="Times New Roman" panose="02020603050405020304" pitchFamily="18" charset="0"/>
              </a:rPr>
              <a:t>other</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place</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offered</a:t>
            </a:r>
            <a:r>
              <a:rPr lang="it-IT">
                <a:latin typeface="Times New Roman" panose="02020603050405020304" pitchFamily="18" charset="0"/>
                <a:cs typeface="Times New Roman" panose="02020603050405020304" pitchFamily="18" charset="0"/>
              </a:rPr>
              <a:t> a </a:t>
            </a:r>
            <a:r>
              <a:rPr lang="it-IT" err="1">
                <a:latin typeface="Times New Roman" panose="02020603050405020304" pitchFamily="18" charset="0"/>
                <a:cs typeface="Times New Roman" panose="02020603050405020304" pitchFamily="18" charset="0"/>
              </a:rPr>
              <a:t>field</a:t>
            </a:r>
            <a:r>
              <a:rPr lang="it-IT">
                <a:latin typeface="Times New Roman" panose="02020603050405020304" pitchFamily="18" charset="0"/>
                <a:cs typeface="Times New Roman" panose="02020603050405020304" pitchFamily="18" charset="0"/>
              </a:rPr>
              <a:t> of </a:t>
            </a:r>
            <a:r>
              <a:rPr lang="it-IT" err="1">
                <a:latin typeface="Times New Roman" panose="02020603050405020304" pitchFamily="18" charset="0"/>
                <a:cs typeface="Times New Roman" panose="02020603050405020304" pitchFamily="18" charset="0"/>
              </a:rPr>
              <a:t>observation</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as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rich</a:t>
            </a:r>
            <a:r>
              <a:rPr lang="it-IT">
                <a:latin typeface="Times New Roman" panose="02020603050405020304" pitchFamily="18" charset="0"/>
                <a:cs typeface="Times New Roman" panose="02020603050405020304" pitchFamily="18" charset="0"/>
              </a:rPr>
              <a:t> in </a:t>
            </a:r>
            <a:r>
              <a:rPr lang="it-IT" err="1">
                <a:latin typeface="Times New Roman" panose="02020603050405020304" pitchFamily="18" charset="0"/>
                <a:cs typeface="Times New Roman" panose="02020603050405020304" pitchFamily="18" charset="0"/>
              </a:rPr>
              <a:t>geology</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meteorology</a:t>
            </a:r>
            <a:r>
              <a:rPr lang="it-IT">
                <a:latin typeface="Times New Roman" panose="02020603050405020304" pitchFamily="18" charset="0"/>
                <a:cs typeface="Times New Roman" panose="02020603050405020304" pitchFamily="18" charset="0"/>
              </a:rPr>
              <a:t> and </a:t>
            </a:r>
            <a:r>
              <a:rPr lang="it-IT" err="1">
                <a:latin typeface="Times New Roman" panose="02020603050405020304" pitchFamily="18" charset="0"/>
                <a:cs typeface="Times New Roman" panose="02020603050405020304" pitchFamily="18" charset="0"/>
              </a:rPr>
              <a:t>physics</a:t>
            </a:r>
            <a:r>
              <a:rPr lang="it-IT">
                <a:latin typeface="Times New Roman" panose="02020603050405020304" pitchFamily="18" charset="0"/>
                <a:cs typeface="Times New Roman" panose="02020603050405020304" pitchFamily="18" charset="0"/>
              </a:rPr>
              <a:t>.</a:t>
            </a:r>
          </a:p>
          <a:p>
            <a:endParaRPr lang="it-I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7034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41101"/>
            <a:ext cx="10515600" cy="542671"/>
          </a:xfrm>
        </p:spPr>
        <p:txBody>
          <a:bodyPr>
            <a:normAutofit fontScale="90000"/>
          </a:bodyPr>
          <a:lstStyle/>
          <a:p>
            <a:r>
              <a:rPr lang="it-IT" b="1" err="1">
                <a:latin typeface="Times New Roman" panose="02020603050405020304" pitchFamily="18" charset="0"/>
                <a:cs typeface="Times New Roman" panose="02020603050405020304" pitchFamily="18" charset="0"/>
              </a:rPr>
              <a:t>Baptism</a:t>
            </a:r>
            <a:r>
              <a:rPr lang="it-IT" b="1">
                <a:latin typeface="Times New Roman" panose="02020603050405020304" pitchFamily="18" charset="0"/>
                <a:cs typeface="Times New Roman" panose="02020603050405020304" pitchFamily="18" charset="0"/>
              </a:rPr>
              <a:t> of Mont </a:t>
            </a:r>
            <a:r>
              <a:rPr lang="it-IT" b="1" err="1">
                <a:latin typeface="Times New Roman" panose="02020603050405020304" pitchFamily="18" charset="0"/>
                <a:cs typeface="Times New Roman" panose="02020603050405020304" pitchFamily="18" charset="0"/>
              </a:rPr>
              <a:t>Blanc</a:t>
            </a:r>
            <a:endParaRPr lang="it-IT" b="1">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sz="half" idx="1"/>
          </p:nvPr>
        </p:nvSpPr>
        <p:spPr>
          <a:xfrm>
            <a:off x="838200" y="783772"/>
            <a:ext cx="6973388" cy="5865222"/>
          </a:xfrm>
        </p:spPr>
        <p:txBody>
          <a:bodyPr>
            <a:normAutofit lnSpcReduction="10000"/>
          </a:bodyPr>
          <a:lstStyle/>
          <a:p>
            <a:pPr marL="0" indent="0">
              <a:buNone/>
            </a:pPr>
            <a:r>
              <a:rPr lang="it-IT">
                <a:latin typeface="Times New Roman" panose="02020603050405020304" pitchFamily="18" charset="0"/>
                <a:cs typeface="Times New Roman" panose="02020603050405020304" pitchFamily="18" charset="0"/>
              </a:rPr>
              <a:t>From 1607, </a:t>
            </a:r>
            <a:r>
              <a:rPr lang="it-IT" err="1">
                <a:latin typeface="Times New Roman" panose="02020603050405020304" pitchFamily="18" charset="0"/>
                <a:cs typeface="Times New Roman" panose="02020603050405020304" pitchFamily="18" charset="0"/>
              </a:rPr>
              <a:t>it</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was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known</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as</a:t>
            </a:r>
            <a:r>
              <a:rPr lang="it-IT">
                <a:latin typeface="Times New Roman" panose="02020603050405020304" pitchFamily="18" charset="0"/>
                <a:cs typeface="Times New Roman" panose="02020603050405020304" pitchFamily="18" charset="0"/>
              </a:rPr>
              <a:t> Mont </a:t>
            </a:r>
            <a:r>
              <a:rPr lang="it-IT" err="1">
                <a:latin typeface="Times New Roman" panose="02020603050405020304" pitchFamily="18" charset="0"/>
                <a:cs typeface="Times New Roman" panose="02020603050405020304" pitchFamily="18" charset="0"/>
              </a:rPr>
              <a:t>Maley</a:t>
            </a:r>
            <a:r>
              <a:rPr lang="it-IT">
                <a:latin typeface="Times New Roman" panose="02020603050405020304" pitchFamily="18" charset="0"/>
                <a:cs typeface="Times New Roman" panose="02020603050405020304" pitchFamily="18" charset="0"/>
              </a:rPr>
              <a:t>, Mont </a:t>
            </a:r>
            <a:r>
              <a:rPr lang="it-IT" err="1">
                <a:latin typeface="Times New Roman" panose="02020603050405020304" pitchFamily="18" charset="0"/>
                <a:cs typeface="Times New Roman" panose="02020603050405020304" pitchFamily="18" charset="0"/>
              </a:rPr>
              <a:t>Mallet</a:t>
            </a:r>
            <a:r>
              <a:rPr lang="it-IT">
                <a:latin typeface="Times New Roman" panose="02020603050405020304" pitchFamily="18" charset="0"/>
                <a:cs typeface="Times New Roman" panose="02020603050405020304" pitchFamily="18" charset="0"/>
              </a:rPr>
              <a:t>, Montagne </a:t>
            </a:r>
            <a:r>
              <a:rPr lang="it-IT" err="1">
                <a:latin typeface="Times New Roman" panose="02020603050405020304" pitchFamily="18" charset="0"/>
                <a:cs typeface="Times New Roman" panose="02020603050405020304" pitchFamily="18" charset="0"/>
              </a:rPr>
              <a:t>Maudite</a:t>
            </a:r>
            <a:r>
              <a:rPr lang="it-IT">
                <a:latin typeface="Times New Roman" panose="02020603050405020304" pitchFamily="18" charset="0"/>
                <a:cs typeface="Times New Roman" panose="02020603050405020304" pitchFamily="18" charset="0"/>
              </a:rPr>
              <a:t>.</a:t>
            </a:r>
          </a:p>
          <a:p>
            <a:pPr marL="0" indent="0">
              <a:buNone/>
            </a:pPr>
            <a:r>
              <a:rPr lang="it-IT">
                <a:latin typeface="Times New Roman" panose="02020603050405020304" pitchFamily="18" charset="0"/>
                <a:cs typeface="Times New Roman" panose="02020603050405020304" pitchFamily="18" charset="0"/>
              </a:rPr>
              <a:t>Windham </a:t>
            </a:r>
            <a:r>
              <a:rPr lang="it-IT" err="1">
                <a:latin typeface="Times New Roman" panose="02020603050405020304" pitchFamily="18" charset="0"/>
                <a:cs typeface="Times New Roman" panose="02020603050405020304" pitchFamily="18" charset="0"/>
              </a:rPr>
              <a:t>organised</a:t>
            </a:r>
            <a:r>
              <a:rPr lang="it-IT">
                <a:latin typeface="Times New Roman" panose="02020603050405020304" pitchFamily="18" charset="0"/>
                <a:cs typeface="Times New Roman" panose="02020603050405020304" pitchFamily="18" charset="0"/>
              </a:rPr>
              <a:t> the first </a:t>
            </a:r>
            <a:r>
              <a:rPr lang="it-IT" i="1" err="1">
                <a:latin typeface="Times New Roman" panose="02020603050405020304" pitchFamily="18" charset="0"/>
                <a:cs typeface="Times New Roman" panose="02020603050405020304" pitchFamily="18" charset="0"/>
              </a:rPr>
              <a:t>pleasure</a:t>
            </a:r>
            <a:r>
              <a:rPr lang="it-IT">
                <a:latin typeface="Times New Roman" panose="02020603050405020304" pitchFamily="18" charset="0"/>
                <a:cs typeface="Times New Roman" panose="02020603050405020304" pitchFamily="18" charset="0"/>
              </a:rPr>
              <a:t> trip «</a:t>
            </a:r>
            <a:r>
              <a:rPr lang="it-IT" err="1">
                <a:latin typeface="Times New Roman" panose="02020603050405020304" pitchFamily="18" charset="0"/>
                <a:cs typeface="Times New Roman" panose="02020603050405020304" pitchFamily="18" charset="0"/>
              </a:rPr>
              <a:t>into</a:t>
            </a:r>
            <a:r>
              <a:rPr lang="it-IT">
                <a:latin typeface="Times New Roman" panose="02020603050405020304" pitchFamily="18" charset="0"/>
                <a:cs typeface="Times New Roman" panose="02020603050405020304" pitchFamily="18" charset="0"/>
              </a:rPr>
              <a:t> the wild </a:t>
            </a:r>
            <a:r>
              <a:rPr lang="it-IT" err="1">
                <a:latin typeface="Times New Roman" panose="02020603050405020304" pitchFamily="18" charset="0"/>
                <a:cs typeface="Times New Roman" panose="02020603050405020304" pitchFamily="18" charset="0"/>
              </a:rPr>
              <a:t>regions</a:t>
            </a:r>
            <a:r>
              <a:rPr lang="it-IT">
                <a:latin typeface="Times New Roman" panose="02020603050405020304" pitchFamily="18" charset="0"/>
                <a:cs typeface="Times New Roman" panose="02020603050405020304" pitchFamily="18" charset="0"/>
              </a:rPr>
              <a:t> of Chamonix»</a:t>
            </a:r>
          </a:p>
          <a:p>
            <a:pPr marL="0" indent="0">
              <a:buNone/>
            </a:pPr>
            <a:r>
              <a:rPr lang="it-IT" err="1">
                <a:latin typeface="Times New Roman" panose="02020603050405020304" pitchFamily="18" charset="0"/>
                <a:cs typeface="Times New Roman" panose="02020603050405020304" pitchFamily="18" charset="0"/>
              </a:rPr>
              <a:t>Not</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only</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was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it</a:t>
            </a:r>
            <a:r>
              <a:rPr lang="it-IT">
                <a:latin typeface="Times New Roman" panose="02020603050405020304" pitchFamily="18" charset="0"/>
                <a:cs typeface="Times New Roman" panose="02020603050405020304" pitchFamily="18" charset="0"/>
              </a:rPr>
              <a:t> a </a:t>
            </a:r>
            <a:r>
              <a:rPr lang="it-IT" err="1">
                <a:latin typeface="Times New Roman" panose="02020603050405020304" pitchFamily="18" charset="0"/>
                <a:cs typeface="Times New Roman" panose="02020603050405020304" pitchFamily="18" charset="0"/>
              </a:rPr>
              <a:t>geographical</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exploration</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but</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also</a:t>
            </a:r>
            <a:r>
              <a:rPr lang="it-IT">
                <a:latin typeface="Times New Roman" panose="02020603050405020304" pitchFamily="18" charset="0"/>
                <a:cs typeface="Times New Roman" panose="02020603050405020304" pitchFamily="18" charset="0"/>
              </a:rPr>
              <a:t> an </a:t>
            </a:r>
            <a:r>
              <a:rPr lang="it-IT" err="1">
                <a:latin typeface="Times New Roman" panose="02020603050405020304" pitchFamily="18" charset="0"/>
                <a:cs typeface="Times New Roman" panose="02020603050405020304" pitchFamily="18" charset="0"/>
              </a:rPr>
              <a:t>innovation</a:t>
            </a:r>
            <a:r>
              <a:rPr lang="it-IT">
                <a:latin typeface="Times New Roman" panose="02020603050405020304" pitchFamily="18" charset="0"/>
                <a:cs typeface="Times New Roman" panose="02020603050405020304" pitchFamily="18" charset="0"/>
              </a:rPr>
              <a:t>: the </a:t>
            </a:r>
            <a:r>
              <a:rPr lang="it-IT" err="1">
                <a:latin typeface="Times New Roman" panose="02020603050405020304" pitchFamily="18" charset="0"/>
                <a:cs typeface="Times New Roman" panose="02020603050405020304" pitchFamily="18" charset="0"/>
              </a:rPr>
              <a:t>awareness</a:t>
            </a:r>
            <a:r>
              <a:rPr lang="it-IT">
                <a:latin typeface="Times New Roman" panose="02020603050405020304" pitchFamily="18" charset="0"/>
                <a:cs typeface="Times New Roman" panose="02020603050405020304" pitchFamily="18" charset="0"/>
              </a:rPr>
              <a:t> of an </a:t>
            </a:r>
            <a:r>
              <a:rPr lang="it-IT" err="1">
                <a:latin typeface="Times New Roman" panose="02020603050405020304" pitchFamily="18" charset="0"/>
                <a:cs typeface="Times New Roman" panose="02020603050405020304" pitchFamily="18" charset="0"/>
              </a:rPr>
              <a:t>exceptional</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landscape</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worthy</a:t>
            </a:r>
            <a:r>
              <a:rPr lang="it-IT">
                <a:latin typeface="Times New Roman" panose="02020603050405020304" pitchFamily="18" charset="0"/>
                <a:cs typeface="Times New Roman" panose="02020603050405020304" pitchFamily="18" charset="0"/>
              </a:rPr>
              <a:t> of a </a:t>
            </a:r>
            <a:r>
              <a:rPr lang="it-IT" err="1">
                <a:latin typeface="Times New Roman" panose="02020603050405020304" pitchFamily="18" charset="0"/>
                <a:cs typeface="Times New Roman" panose="02020603050405020304" pitchFamily="18" charset="0"/>
              </a:rPr>
              <a:t>visit</a:t>
            </a:r>
            <a:r>
              <a:rPr lang="it-IT">
                <a:latin typeface="Times New Roman" panose="02020603050405020304" pitchFamily="18" charset="0"/>
                <a:cs typeface="Times New Roman" panose="02020603050405020304" pitchFamily="18" charset="0"/>
              </a:rPr>
              <a:t> for </a:t>
            </a:r>
            <a:r>
              <a:rPr lang="it-IT" err="1">
                <a:latin typeface="Times New Roman" panose="02020603050405020304" pitchFamily="18" charset="0"/>
                <a:cs typeface="Times New Roman" panose="02020603050405020304" pitchFamily="18" charset="0"/>
              </a:rPr>
              <a:t>study</a:t>
            </a:r>
            <a:r>
              <a:rPr lang="it-IT">
                <a:latin typeface="Times New Roman" panose="02020603050405020304" pitchFamily="18" charset="0"/>
                <a:cs typeface="Times New Roman" panose="02020603050405020304" pitchFamily="18" charset="0"/>
              </a:rPr>
              <a:t> or </a:t>
            </a:r>
            <a:r>
              <a:rPr lang="it-IT" err="1">
                <a:latin typeface="Times New Roman" panose="02020603050405020304" pitchFamily="18" charset="0"/>
                <a:cs typeface="Times New Roman" panose="02020603050405020304" pitchFamily="18" charset="0"/>
              </a:rPr>
              <a:t>leisure</a:t>
            </a:r>
            <a:endParaRPr lang="it-IT">
              <a:latin typeface="Times New Roman" panose="02020603050405020304" pitchFamily="18" charset="0"/>
              <a:cs typeface="Times New Roman" panose="02020603050405020304" pitchFamily="18" charset="0"/>
            </a:endParaRPr>
          </a:p>
          <a:p>
            <a:pPr marL="0" indent="0">
              <a:buNone/>
            </a:pPr>
            <a:r>
              <a:rPr lang="it-IT">
                <a:latin typeface="Times New Roman" panose="02020603050405020304" pitchFamily="18" charset="0"/>
                <a:cs typeface="Times New Roman" panose="02020603050405020304" pitchFamily="18" charset="0"/>
              </a:rPr>
              <a:t>Pierre </a:t>
            </a:r>
            <a:r>
              <a:rPr lang="it-IT" err="1">
                <a:latin typeface="Times New Roman" panose="02020603050405020304" pitchFamily="18" charset="0"/>
                <a:cs typeface="Times New Roman" panose="02020603050405020304" pitchFamily="18" charset="0"/>
              </a:rPr>
              <a:t>Martel</a:t>
            </a:r>
            <a:r>
              <a:rPr lang="it-IT">
                <a:latin typeface="Times New Roman" panose="02020603050405020304" pitchFamily="18" charset="0"/>
                <a:cs typeface="Times New Roman" panose="02020603050405020304" pitchFamily="18" charset="0"/>
              </a:rPr>
              <a:t>, an </a:t>
            </a:r>
            <a:r>
              <a:rPr lang="it-IT" err="1">
                <a:latin typeface="Times New Roman" panose="02020603050405020304" pitchFamily="18" charset="0"/>
                <a:cs typeface="Times New Roman" panose="02020603050405020304" pitchFamily="18" charset="0"/>
              </a:rPr>
              <a:t>optician</a:t>
            </a:r>
            <a:r>
              <a:rPr lang="it-IT">
                <a:latin typeface="Times New Roman" panose="02020603050405020304" pitchFamily="18" charset="0"/>
                <a:cs typeface="Times New Roman" panose="02020603050405020304" pitchFamily="18" charset="0"/>
              </a:rPr>
              <a:t> from Geneva, </a:t>
            </a:r>
            <a:r>
              <a:rPr lang="it-IT" err="1">
                <a:latin typeface="Times New Roman" panose="02020603050405020304" pitchFamily="18" charset="0"/>
                <a:cs typeface="Times New Roman" panose="02020603050405020304" pitchFamily="18" charset="0"/>
              </a:rPr>
              <a:t>named</a:t>
            </a:r>
            <a:r>
              <a:rPr lang="it-IT">
                <a:latin typeface="Times New Roman" panose="02020603050405020304" pitchFamily="18" charset="0"/>
                <a:cs typeface="Times New Roman" panose="02020603050405020304" pitchFamily="18" charset="0"/>
              </a:rPr>
              <a:t> Mont </a:t>
            </a:r>
            <a:r>
              <a:rPr lang="it-IT" err="1">
                <a:latin typeface="Times New Roman" panose="02020603050405020304" pitchFamily="18" charset="0"/>
                <a:cs typeface="Times New Roman" panose="02020603050405020304" pitchFamily="18" charset="0"/>
              </a:rPr>
              <a:t>Blanc</a:t>
            </a:r>
            <a:r>
              <a:rPr lang="it-IT">
                <a:latin typeface="Times New Roman" panose="02020603050405020304" pitchFamily="18" charset="0"/>
                <a:cs typeface="Times New Roman" panose="02020603050405020304" pitchFamily="18" charset="0"/>
              </a:rPr>
              <a:t> for the first time </a:t>
            </a:r>
            <a:r>
              <a:rPr lang="it-IT" err="1">
                <a:latin typeface="Times New Roman" panose="02020603050405020304" pitchFamily="18" charset="0"/>
                <a:cs typeface="Times New Roman" panose="02020603050405020304" pitchFamily="18" charset="0"/>
              </a:rPr>
              <a:t>when</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describing</a:t>
            </a:r>
            <a:r>
              <a:rPr lang="it-IT">
                <a:latin typeface="Times New Roman" panose="02020603050405020304" pitchFamily="18" charset="0"/>
                <a:cs typeface="Times New Roman" panose="02020603050405020304" pitchFamily="18" charset="0"/>
              </a:rPr>
              <a:t> Windham and </a:t>
            </a:r>
            <a:r>
              <a:rPr lang="it-IT" err="1">
                <a:latin typeface="Times New Roman" panose="02020603050405020304" pitchFamily="18" charset="0"/>
                <a:cs typeface="Times New Roman" panose="02020603050405020304" pitchFamily="18" charset="0"/>
              </a:rPr>
              <a:t>Pococke’s</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expedition</a:t>
            </a:r>
            <a:r>
              <a:rPr lang="it-IT">
                <a:latin typeface="Times New Roman" panose="02020603050405020304" pitchFamily="18" charset="0"/>
                <a:cs typeface="Times New Roman" panose="02020603050405020304" pitchFamily="18" charset="0"/>
              </a:rPr>
              <a:t> to the </a:t>
            </a:r>
            <a:r>
              <a:rPr lang="it-IT" err="1">
                <a:latin typeface="Times New Roman" panose="02020603050405020304" pitchFamily="18" charset="0"/>
                <a:cs typeface="Times New Roman" panose="02020603050405020304" pitchFamily="18" charset="0"/>
              </a:rPr>
              <a:t>Mer</a:t>
            </a:r>
            <a:r>
              <a:rPr lang="it-IT">
                <a:latin typeface="Times New Roman" panose="02020603050405020304" pitchFamily="18" charset="0"/>
                <a:cs typeface="Times New Roman" panose="02020603050405020304" pitchFamily="18" charset="0"/>
              </a:rPr>
              <a:t> de </a:t>
            </a:r>
            <a:r>
              <a:rPr lang="it-IT" err="1">
                <a:latin typeface="Times New Roman" panose="02020603050405020304" pitchFamily="18" charset="0"/>
                <a:cs typeface="Times New Roman" panose="02020603050405020304" pitchFamily="18" charset="0"/>
              </a:rPr>
              <a:t>Glace</a:t>
            </a:r>
            <a:r>
              <a:rPr lang="it-IT">
                <a:latin typeface="Times New Roman" panose="02020603050405020304" pitchFamily="18" charset="0"/>
                <a:cs typeface="Times New Roman" panose="02020603050405020304" pitchFamily="18" charset="0"/>
              </a:rPr>
              <a:t>.</a:t>
            </a:r>
          </a:p>
          <a:p>
            <a:pPr marL="0" indent="0">
              <a:buNone/>
            </a:pPr>
            <a:r>
              <a:rPr lang="it-IT">
                <a:latin typeface="Times New Roman" panose="02020603050405020304" pitchFamily="18" charset="0"/>
                <a:cs typeface="Times New Roman" panose="02020603050405020304" pitchFamily="18" charset="0"/>
              </a:rPr>
              <a:t>Pierre </a:t>
            </a:r>
            <a:r>
              <a:rPr lang="it-IT" err="1">
                <a:latin typeface="Times New Roman" panose="02020603050405020304" pitchFamily="18" charset="0"/>
                <a:cs typeface="Times New Roman" panose="02020603050405020304" pitchFamily="18" charset="0"/>
              </a:rPr>
              <a:t>Martel</a:t>
            </a:r>
            <a:r>
              <a:rPr lang="it-IT">
                <a:latin typeface="Times New Roman" panose="02020603050405020304" pitchFamily="18" charset="0"/>
                <a:cs typeface="Times New Roman" panose="02020603050405020304" pitchFamily="18" charset="0"/>
              </a:rPr>
              <a:t> «An Account of the </a:t>
            </a:r>
            <a:r>
              <a:rPr lang="it-IT" err="1">
                <a:latin typeface="Times New Roman" panose="02020603050405020304" pitchFamily="18" charset="0"/>
                <a:cs typeface="Times New Roman" panose="02020603050405020304" pitchFamily="18" charset="0"/>
              </a:rPr>
              <a:t>Glaciers</a:t>
            </a:r>
            <a:r>
              <a:rPr lang="it-IT">
                <a:latin typeface="Times New Roman" panose="02020603050405020304" pitchFamily="18" charset="0"/>
                <a:cs typeface="Times New Roman" panose="02020603050405020304" pitchFamily="18" charset="0"/>
              </a:rPr>
              <a:t> or </a:t>
            </a:r>
            <a:r>
              <a:rPr lang="it-IT" err="1">
                <a:latin typeface="Times New Roman" panose="02020603050405020304" pitchFamily="18" charset="0"/>
                <a:cs typeface="Times New Roman" panose="02020603050405020304" pitchFamily="18" charset="0"/>
              </a:rPr>
              <a:t>Ice-alps</a:t>
            </a:r>
            <a:r>
              <a:rPr lang="it-IT">
                <a:latin typeface="Times New Roman" panose="02020603050405020304" pitchFamily="18" charset="0"/>
                <a:cs typeface="Times New Roman" panose="02020603050405020304" pitchFamily="18" charset="0"/>
              </a:rPr>
              <a:t> in </a:t>
            </a:r>
            <a:r>
              <a:rPr lang="it-IT" err="1">
                <a:latin typeface="Times New Roman" panose="02020603050405020304" pitchFamily="18" charset="0"/>
                <a:cs typeface="Times New Roman" panose="02020603050405020304" pitchFamily="18" charset="0"/>
              </a:rPr>
              <a:t>Savoy</a:t>
            </a:r>
            <a:r>
              <a:rPr lang="it-IT">
                <a:latin typeface="Times New Roman" panose="02020603050405020304" pitchFamily="18" charset="0"/>
                <a:cs typeface="Times New Roman" panose="02020603050405020304" pitchFamily="18" charset="0"/>
              </a:rPr>
              <a:t>» </a:t>
            </a:r>
            <a:r>
              <a:rPr lang="it-IT" err="1">
                <a:latin typeface="Times New Roman" panose="02020603050405020304" pitchFamily="18" charset="0"/>
                <a:cs typeface="Times New Roman" panose="02020603050405020304" pitchFamily="18" charset="0"/>
              </a:rPr>
              <a:t>London</a:t>
            </a:r>
            <a:r>
              <a:rPr lang="it-IT">
                <a:latin typeface="Times New Roman" panose="02020603050405020304" pitchFamily="18" charset="0"/>
                <a:cs typeface="Times New Roman" panose="02020603050405020304" pitchFamily="18" charset="0"/>
              </a:rPr>
              <a:t> 1744.</a:t>
            </a:r>
          </a:p>
          <a:p>
            <a:pPr marL="0" indent="0">
              <a:buNone/>
            </a:pPr>
            <a:endParaRPr lang="it-IT"/>
          </a:p>
        </p:txBody>
      </p:sp>
      <p:pic>
        <p:nvPicPr>
          <p:cNvPr id="7" name="Segnaposto contenuto 6"/>
          <p:cNvPicPr>
            <a:picLocks noGrp="1" noChangeAspect="1"/>
          </p:cNvPicPr>
          <p:nvPr>
            <p:ph sz="half" idx="2"/>
          </p:nvPr>
        </p:nvPicPr>
        <p:blipFill>
          <a:blip r:embed="rId2"/>
          <a:stretch>
            <a:fillRect/>
          </a:stretch>
        </p:blipFill>
        <p:spPr>
          <a:xfrm>
            <a:off x="7811588" y="241101"/>
            <a:ext cx="4380411" cy="7087161"/>
          </a:xfrm>
          <a:prstGeom prst="rect">
            <a:avLst/>
          </a:prstGeom>
        </p:spPr>
      </p:pic>
    </p:spTree>
    <p:extLst>
      <p:ext uri="{BB962C8B-B14F-4D97-AF65-F5344CB8AC3E}">
        <p14:creationId xmlns:p14="http://schemas.microsoft.com/office/powerpoint/2010/main" val="2893942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0" y="-41383"/>
            <a:ext cx="12192000" cy="7099002"/>
          </a:xfrm>
          <a:prstGeom prst="rect">
            <a:avLst/>
          </a:prstGeom>
        </p:spPr>
      </p:pic>
    </p:spTree>
    <p:extLst>
      <p:ext uri="{BB962C8B-B14F-4D97-AF65-F5344CB8AC3E}">
        <p14:creationId xmlns:p14="http://schemas.microsoft.com/office/powerpoint/2010/main" val="141252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53143" y="849086"/>
            <a:ext cx="10668654" cy="5603964"/>
          </a:xfrm>
          <a:prstGeom prst="rect">
            <a:avLst/>
          </a:prstGeom>
        </p:spPr>
      </p:pic>
      <p:sp>
        <p:nvSpPr>
          <p:cNvPr id="3" name="Titolo 2"/>
          <p:cNvSpPr>
            <a:spLocks noGrp="1"/>
          </p:cNvSpPr>
          <p:nvPr>
            <p:ph type="title"/>
          </p:nvPr>
        </p:nvSpPr>
        <p:spPr>
          <a:xfrm>
            <a:off x="653143" y="456565"/>
            <a:ext cx="10515600" cy="483961"/>
          </a:xfrm>
        </p:spPr>
        <p:txBody>
          <a:bodyPr>
            <a:normAutofit fontScale="90000"/>
          </a:bodyPr>
          <a:lstStyle/>
          <a:p>
            <a:r>
              <a:rPr lang="it-IT">
                <a:latin typeface="Times New Roman" panose="02020603050405020304" pitchFamily="18" charset="0"/>
                <a:cs typeface="Times New Roman" panose="02020603050405020304" pitchFamily="18" charset="0"/>
              </a:rPr>
              <a:t>Jean-Antoine </a:t>
            </a:r>
            <a:r>
              <a:rPr lang="it-IT" err="1">
                <a:latin typeface="Times New Roman" panose="02020603050405020304" pitchFamily="18" charset="0"/>
                <a:cs typeface="Times New Roman" panose="02020603050405020304" pitchFamily="18" charset="0"/>
              </a:rPr>
              <a:t>Lincke</a:t>
            </a:r>
            <a:r>
              <a:rPr lang="it-IT">
                <a:latin typeface="Times New Roman" panose="02020603050405020304" pitchFamily="18" charset="0"/>
                <a:cs typeface="Times New Roman" panose="02020603050405020304" pitchFamily="18" charset="0"/>
              </a:rPr>
              <a:t> (1770-1843)</a:t>
            </a:r>
          </a:p>
        </p:txBody>
      </p:sp>
      <p:sp>
        <p:nvSpPr>
          <p:cNvPr id="4" name="Segnaposto contenuto 3"/>
          <p:cNvSpPr>
            <a:spLocks noGrp="1"/>
          </p:cNvSpPr>
          <p:nvPr>
            <p:ph idx="1"/>
          </p:nvPr>
        </p:nvSpPr>
        <p:spPr>
          <a:xfrm>
            <a:off x="838200" y="849086"/>
            <a:ext cx="10515600" cy="5327877"/>
          </a:xfrm>
        </p:spPr>
        <p:txBody>
          <a:bodyPr/>
          <a:lstStyle/>
          <a:p>
            <a:endParaRPr lang="it-IT"/>
          </a:p>
        </p:txBody>
      </p:sp>
    </p:spTree>
    <p:extLst>
      <p:ext uri="{BB962C8B-B14F-4D97-AF65-F5344CB8AC3E}">
        <p14:creationId xmlns:p14="http://schemas.microsoft.com/office/powerpoint/2010/main" val="836104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483961"/>
          </a:xfrm>
        </p:spPr>
        <p:txBody>
          <a:bodyPr>
            <a:normAutofit fontScale="90000"/>
          </a:bodyPr>
          <a:lstStyle/>
          <a:p>
            <a:r>
              <a:rPr lang="it-IT">
                <a:latin typeface="+mn-lt"/>
                <a:cs typeface="Times New Roman" panose="02020603050405020304" pitchFamily="18" charset="0"/>
              </a:rPr>
              <a:t>Horace </a:t>
            </a:r>
            <a:r>
              <a:rPr lang="it-IT" err="1">
                <a:latin typeface="+mn-lt"/>
                <a:cs typeface="Times New Roman" panose="02020603050405020304" pitchFamily="18" charset="0"/>
              </a:rPr>
              <a:t>Benedict</a:t>
            </a:r>
            <a:r>
              <a:rPr lang="it-IT">
                <a:latin typeface="+mn-lt"/>
                <a:cs typeface="Times New Roman" panose="02020603050405020304" pitchFamily="18" charset="0"/>
              </a:rPr>
              <a:t> de Saussure</a:t>
            </a:r>
          </a:p>
        </p:txBody>
      </p:sp>
      <p:pic>
        <p:nvPicPr>
          <p:cNvPr id="5" name="Segnaposto contenuto 4"/>
          <p:cNvPicPr>
            <a:picLocks noGrp="1" noChangeAspect="1"/>
          </p:cNvPicPr>
          <p:nvPr>
            <p:ph sz="half" idx="1"/>
          </p:nvPr>
        </p:nvPicPr>
        <p:blipFill>
          <a:blip r:embed="rId2"/>
          <a:stretch>
            <a:fillRect/>
          </a:stretch>
        </p:blipFill>
        <p:spPr>
          <a:xfrm>
            <a:off x="838200" y="1162594"/>
            <a:ext cx="3250804" cy="5014369"/>
          </a:xfrm>
          <a:prstGeom prst="rect">
            <a:avLst/>
          </a:prstGeom>
        </p:spPr>
      </p:pic>
      <p:pic>
        <p:nvPicPr>
          <p:cNvPr id="7" name="Segnaposto contenuto 6"/>
          <p:cNvPicPr>
            <a:picLocks noGrp="1" noChangeAspect="1"/>
          </p:cNvPicPr>
          <p:nvPr>
            <p:ph sz="half" idx="2"/>
          </p:nvPr>
        </p:nvPicPr>
        <p:blipFill>
          <a:blip r:embed="rId3"/>
          <a:stretch>
            <a:fillRect/>
          </a:stretch>
        </p:blipFill>
        <p:spPr>
          <a:xfrm>
            <a:off x="4089004" y="1162594"/>
            <a:ext cx="3693792" cy="5014369"/>
          </a:xfrm>
          <a:prstGeom prst="rect">
            <a:avLst/>
          </a:prstGeom>
        </p:spPr>
      </p:pic>
      <p:pic>
        <p:nvPicPr>
          <p:cNvPr id="8" name="Immagine 7"/>
          <p:cNvPicPr>
            <a:picLocks noChangeAspect="1"/>
          </p:cNvPicPr>
          <p:nvPr/>
        </p:nvPicPr>
        <p:blipFill>
          <a:blip r:embed="rId4"/>
          <a:stretch>
            <a:fillRect/>
          </a:stretch>
        </p:blipFill>
        <p:spPr>
          <a:xfrm>
            <a:off x="7720310" y="1162594"/>
            <a:ext cx="3313290" cy="5014370"/>
          </a:xfrm>
          <a:prstGeom prst="rect">
            <a:avLst/>
          </a:prstGeom>
        </p:spPr>
      </p:pic>
    </p:spTree>
    <p:extLst>
      <p:ext uri="{BB962C8B-B14F-4D97-AF65-F5344CB8AC3E}">
        <p14:creationId xmlns:p14="http://schemas.microsoft.com/office/powerpoint/2010/main" val="162944494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cco">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5A2B53282E3F0C4DBD3C04FADE94C6D9" ma:contentTypeVersion="5" ma:contentTypeDescription="Creare un nuovo documento." ma:contentTypeScope="" ma:versionID="7ce330c3d68078ffab74be1f24f2313a">
  <xsd:schema xmlns:xsd="http://www.w3.org/2001/XMLSchema" xmlns:xs="http://www.w3.org/2001/XMLSchema" xmlns:p="http://schemas.microsoft.com/office/2006/metadata/properties" xmlns:ns2="601aee71-7ee7-449d-8383-b181c8eac729" targetNamespace="http://schemas.microsoft.com/office/2006/metadata/properties" ma:root="true" ma:fieldsID="2c3c84fa516aa7dc1b9d2d85d4e0d6cc" ns2:_="">
    <xsd:import namespace="601aee71-7ee7-449d-8383-b181c8eac72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1aee71-7ee7-449d-8383-b181c8eac7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824755-E442-4F69-8E98-0B1AFA488D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1aee71-7ee7-449d-8383-b181c8eac7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9FFDAF-AE43-46E6-AEBF-D9A055342AAC}">
  <ds:schemaRefs>
    <ds:schemaRef ds:uri="http://purl.org/dc/terms/"/>
    <ds:schemaRef ds:uri="601aee71-7ee7-449d-8383-b181c8eac729"/>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A533ACB-C9AE-4A7D-8252-B50C44AB89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2236</Words>
  <Application>Microsoft Office PowerPoint</Application>
  <PresentationFormat>Widescreen</PresentationFormat>
  <Paragraphs>104</Paragraphs>
  <Slides>24</Slides>
  <Notes>0</Notes>
  <HiddenSlides>0</HiddenSlides>
  <MMClips>0</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24</vt:i4>
      </vt:variant>
    </vt:vector>
  </HeadingPairs>
  <TitlesOfParts>
    <vt:vector size="32" baseType="lpstr">
      <vt:lpstr>Arial</vt:lpstr>
      <vt:lpstr>Calibri</vt:lpstr>
      <vt:lpstr>Calibri Light</vt:lpstr>
      <vt:lpstr>Garamond</vt:lpstr>
      <vt:lpstr>Gill Sans MT</vt:lpstr>
      <vt:lpstr>Times New Roman</vt:lpstr>
      <vt:lpstr>Tema di Office</vt:lpstr>
      <vt:lpstr>Pacco</vt:lpstr>
      <vt:lpstr>Iconic mont blanc: a romantic source of inspiration </vt:lpstr>
      <vt:lpstr>Where does mont blanc end and where do i begin?  Leslie Stephen, Cornhill Magazine 1873 </vt:lpstr>
      <vt:lpstr>Presentazione standard di PowerPoint</vt:lpstr>
      <vt:lpstr>What’s in a mountain?    What’s in a name? </vt:lpstr>
      <vt:lpstr>The uniqueness of Mont Blanc</vt:lpstr>
      <vt:lpstr>Baptism of Mont Blanc</vt:lpstr>
      <vt:lpstr>Presentazione standard di PowerPoint</vt:lpstr>
      <vt:lpstr>Jean-Antoine Lincke (1770-1843)</vt:lpstr>
      <vt:lpstr>Horace Benedict de Saussure</vt:lpstr>
      <vt:lpstr>The controversy of the first ascent</vt:lpstr>
      <vt:lpstr>Edmund Burke, A Philosophical Enquiry into the Origin of our Ideas of the Sublime and Beautiful (1757)</vt:lpstr>
      <vt:lpstr>Summer 1816</vt:lpstr>
      <vt:lpstr>Mary Shelley: from experience to literature</vt:lpstr>
      <vt:lpstr>Presentazione standard di PowerPoint</vt:lpstr>
      <vt:lpstr>Mary Shelley’s «Frankenstein or the Modern Prometheus»</vt:lpstr>
      <vt:lpstr>Presentazione standard di PowerPoint</vt:lpstr>
      <vt:lpstr>  J.W.M. Turner St Gothard and Mont Blanc Sketchbook1802 </vt:lpstr>
      <vt:lpstr>Snow Storm: Hannibal and his Army Crossing the Alps</vt:lpstr>
      <vt:lpstr>Percy Bysshe Shelley,  Mont Blanc: Lines Written in the Vale of Chamouni</vt:lpstr>
      <vt:lpstr>Mont Blanc part III</vt:lpstr>
      <vt:lpstr>Mont Blanc parts IV &amp; V</vt:lpstr>
      <vt:lpstr>Presentazione standard di PowerPoint</vt:lpstr>
      <vt:lpstr>Reflections…</vt:lpstr>
      <vt:lpstr>S.T. Coleridge ‘Hymn Before Sun-rise, In the Vale of Chamouni’ 1802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Rosie</dc:creator>
  <cp:lastModifiedBy>xx</cp:lastModifiedBy>
  <cp:revision>1</cp:revision>
  <dcterms:created xsi:type="dcterms:W3CDTF">2019-11-24T14:10:36Z</dcterms:created>
  <dcterms:modified xsi:type="dcterms:W3CDTF">2020-07-14T14:21:34Z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0x0101005A2B53282E3F0C4DBD3C04FADE94C6D9</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ies>
</file>